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256" r:id="rId3"/>
    <p:sldId id="257" r:id="rId4"/>
    <p:sldId id="259" r:id="rId5"/>
    <p:sldId id="261" r:id="rId6"/>
    <p:sldId id="262" r:id="rId7"/>
    <p:sldId id="270" r:id="rId8"/>
    <p:sldId id="265" r:id="rId9"/>
    <p:sldId id="268" r:id="rId10"/>
    <p:sldId id="266" r:id="rId11"/>
    <p:sldId id="263" r:id="rId12"/>
    <p:sldId id="267" r:id="rId13"/>
    <p:sldId id="264" r:id="rId14"/>
    <p:sldId id="269" r:id="rId15"/>
    <p:sldId id="302" r:id="rId16"/>
    <p:sldId id="271" r:id="rId17"/>
    <p:sldId id="272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91" r:id="rId31"/>
    <p:sldId id="292" r:id="rId32"/>
    <p:sldId id="293" r:id="rId33"/>
    <p:sldId id="294" r:id="rId34"/>
    <p:sldId id="295" r:id="rId35"/>
    <p:sldId id="296" r:id="rId36"/>
    <p:sldId id="298" r:id="rId37"/>
    <p:sldId id="299" r:id="rId38"/>
    <p:sldId id="300" r:id="rId39"/>
    <p:sldId id="301" r:id="rId40"/>
    <p:sldId id="297" r:id="rId41"/>
    <p:sldId id="303" r:id="rId42"/>
    <p:sldId id="304" r:id="rId43"/>
    <p:sldId id="305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8" autoAdjust="0"/>
    <p:restoredTop sz="94613"/>
  </p:normalViewPr>
  <p:slideViewPr>
    <p:cSldViewPr>
      <p:cViewPr varScale="1">
        <p:scale>
          <a:sx n="90" d="100"/>
          <a:sy n="90" d="100"/>
        </p:scale>
        <p:origin x="70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18656-AE95-914B-8E3F-B5D74FD08ADD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834DF-DEF1-5F4E-9BFA-ACD0FC923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2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834DF-DEF1-5F4E-9BFA-ACD0FC9234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099" y="3363837"/>
            <a:ext cx="9144000" cy="1531745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748862" y="3359069"/>
            <a:ext cx="324036" cy="1531745"/>
            <a:chOff x="8172400" y="4680214"/>
            <a:chExt cx="324036" cy="1624338"/>
          </a:xfrm>
        </p:grpSpPr>
        <p:sp>
          <p:nvSpPr>
            <p:cNvPr id="4" name="Rectangle 3"/>
            <p:cNvSpPr/>
            <p:nvPr/>
          </p:nvSpPr>
          <p:spPr>
            <a:xfrm>
              <a:off x="8172400" y="4680214"/>
              <a:ext cx="108012" cy="16243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280412" y="4680214"/>
              <a:ext cx="108012" cy="16243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8424" y="4680214"/>
              <a:ext cx="108012" cy="16243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90126" y="3363837"/>
            <a:ext cx="324036" cy="1531745"/>
            <a:chOff x="8172400" y="4680214"/>
            <a:chExt cx="324036" cy="1624338"/>
          </a:xfrm>
        </p:grpSpPr>
        <p:sp>
          <p:nvSpPr>
            <p:cNvPr id="8" name="Rectangle 7"/>
            <p:cNvSpPr/>
            <p:nvPr/>
          </p:nvSpPr>
          <p:spPr>
            <a:xfrm>
              <a:off x="8172400" y="4680214"/>
              <a:ext cx="108012" cy="162433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280412" y="4680214"/>
              <a:ext cx="108012" cy="162433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88424" y="4680214"/>
              <a:ext cx="108012" cy="16243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0" y="-20538"/>
            <a:ext cx="9144000" cy="144016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layertransferfee.weebly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.google.com/analytics/web/#report/defaultid/a88363400w131237401p135126201/" TargetMode="External"/><Relationship Id="rId2" Type="http://schemas.openxmlformats.org/officeDocument/2006/relationships/hyperlink" Target="http://playertransferfee.weebly.com/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363838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Project</a:t>
            </a:r>
            <a:r>
              <a:rPr lang="zh-CN" altLang="en-US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3:</a:t>
            </a:r>
            <a:r>
              <a:rPr lang="zh-CN" altLang="en-US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Soccer</a:t>
            </a:r>
            <a:r>
              <a:rPr lang="zh-CN" altLang="en-US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Transfer</a:t>
            </a:r>
            <a:r>
              <a:rPr lang="zh-CN" altLang="en-US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Fee</a:t>
            </a:r>
            <a:r>
              <a:rPr lang="zh-CN" altLang="en-US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Analysis</a:t>
            </a:r>
            <a:endParaRPr lang="en-US" altLang="ko-KR" sz="3200" b="1" dirty="0">
              <a:solidFill>
                <a:schemeClr val="bg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4263648"/>
            <a:ext cx="8400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Team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Lorenzo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Yang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Lu,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Xinyu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(April) Liang,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Yinghan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Liu,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Mi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Zhong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Jie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Chen,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endParaRPr lang="en-US" altLang="zh-CN" b="1" dirty="0">
              <a:solidFill>
                <a:schemeClr val="bg1"/>
              </a:solidFill>
              <a:latin typeface="Chaparral Pro Light" panose="02060403030505090203" pitchFamily="18" charset="0"/>
              <a:ea typeface="Apple Chancery" charset="0"/>
              <a:cs typeface="Apple Chancery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         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Cheng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Zhang,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Cheng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Chen,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Hangyu</a:t>
            </a:r>
            <a:r>
              <a:rPr lang="zh-CN" altLang="en-US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Chaparral Pro Light" panose="02060403030505090203" pitchFamily="18" charset="0"/>
                <a:ea typeface="Apple Chancery" charset="0"/>
                <a:cs typeface="Apple Chancery" charset="0"/>
              </a:rPr>
              <a:t>Zhou</a:t>
            </a:r>
            <a:endParaRPr lang="en-US" b="1" dirty="0">
              <a:solidFill>
                <a:schemeClr val="bg1"/>
              </a:solidFill>
              <a:latin typeface="Chaparral Pro Light" panose="02060403030505090203" pitchFamily="18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386789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Phase</a:t>
            </a:r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1</a:t>
            </a:r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zh-CN" alt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2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200" dirty="0"/>
              <a:t>Actual</a:t>
            </a:r>
            <a:r>
              <a:rPr lang="zh-CN" altLang="en-US" sz="2200" dirty="0"/>
              <a:t> </a:t>
            </a:r>
            <a:r>
              <a:rPr lang="en-US" altLang="zh-CN" sz="2200" dirty="0"/>
              <a:t>Transfer</a:t>
            </a:r>
            <a:r>
              <a:rPr lang="zh-CN" altLang="en-US" sz="2200" dirty="0"/>
              <a:t> </a:t>
            </a:r>
            <a:r>
              <a:rPr lang="en-US" altLang="zh-CN" sz="2200" dirty="0"/>
              <a:t>fee</a:t>
            </a:r>
            <a:r>
              <a:rPr lang="zh-CN" altLang="en-US" sz="2200" dirty="0"/>
              <a:t> </a:t>
            </a:r>
            <a:r>
              <a:rPr lang="en-US" altLang="zh-CN" sz="2200" dirty="0"/>
              <a:t>vs.</a:t>
            </a:r>
            <a:r>
              <a:rPr lang="zh-CN" altLang="en-US" sz="2200" dirty="0"/>
              <a:t> </a:t>
            </a:r>
            <a:r>
              <a:rPr lang="en-US" altLang="zh-CN" sz="2200" dirty="0"/>
              <a:t>Current</a:t>
            </a:r>
            <a:r>
              <a:rPr lang="zh-CN" altLang="en-US" sz="2200" dirty="0"/>
              <a:t> </a:t>
            </a:r>
            <a:r>
              <a:rPr lang="en-US" altLang="zh-CN" sz="2200" dirty="0"/>
              <a:t>Players’</a:t>
            </a:r>
            <a:r>
              <a:rPr lang="zh-CN" altLang="en-US" sz="2200" dirty="0"/>
              <a:t> </a:t>
            </a:r>
            <a:r>
              <a:rPr lang="en-US" altLang="zh-CN" sz="2200" dirty="0"/>
              <a:t>Market</a:t>
            </a:r>
            <a:r>
              <a:rPr lang="zh-CN" altLang="en-US" sz="2200" dirty="0"/>
              <a:t> </a:t>
            </a:r>
            <a:r>
              <a:rPr lang="en-US" altLang="zh-CN" sz="2200" dirty="0"/>
              <a:t>Value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27534"/>
            <a:ext cx="5636959" cy="45159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31" y="1851670"/>
            <a:ext cx="153587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7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Top</a:t>
            </a:r>
            <a:r>
              <a:rPr lang="zh-CN" altLang="en-US" sz="3200" dirty="0"/>
              <a:t> </a:t>
            </a:r>
            <a:r>
              <a:rPr lang="en-US" altLang="zh-CN" sz="3200" dirty="0"/>
              <a:t>20</a:t>
            </a:r>
            <a:r>
              <a:rPr lang="zh-CN" altLang="en-US" sz="3200" dirty="0"/>
              <a:t> </a:t>
            </a:r>
            <a:r>
              <a:rPr lang="en-US" altLang="zh-CN" sz="3200" dirty="0"/>
              <a:t>Club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884466"/>
            <a:ext cx="7200800" cy="42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6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League</a:t>
            </a:r>
            <a:r>
              <a:rPr lang="zh-CN" altLang="en-US" dirty="0"/>
              <a:t> </a:t>
            </a:r>
            <a:r>
              <a:rPr lang="en-US" altLang="zh-CN" dirty="0"/>
              <a:t>Activity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884466"/>
            <a:ext cx="7524328" cy="39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5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39502"/>
            <a:ext cx="79190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website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http://playertransferfee.weebly.com/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7954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36238312"/>
              </p:ext>
            </p:extLst>
          </p:nvPr>
        </p:nvGraphicFramePr>
        <p:xfrm>
          <a:off x="2141476" y="1131590"/>
          <a:ext cx="6480719" cy="36271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20">
                <a:tc grid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</a:rPr>
                        <a:t>Pearson Correlation Coefficients, N = 294</a:t>
                      </a:r>
                      <a:br>
                        <a:rPr lang="en-US" sz="1400" b="1" dirty="0">
                          <a:effectLst/>
                        </a:rPr>
                      </a:br>
                      <a:r>
                        <a:rPr lang="en-US" sz="1400" b="1" dirty="0" err="1">
                          <a:effectLst/>
                        </a:rPr>
                        <a:t>Prob</a:t>
                      </a:r>
                      <a:r>
                        <a:rPr lang="en-US" sz="1400" b="1" dirty="0">
                          <a:effectLst/>
                        </a:rPr>
                        <a:t> &gt; |r| under H0: Rho=0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/>
                </a:tc>
                <a:tc hMerge="1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6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r>
                        <a:rPr lang="en-US" sz="1400" b="1" dirty="0" err="1">
                          <a:effectLst/>
                        </a:rPr>
                        <a:t>Trans_Fee_Mill_Euro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Age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0.01027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0.8608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Speed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0.18405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0.0015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Height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0.01278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0.8273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Dribbling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0.28586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Overall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0.55125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Current_market_value_Mil_Euro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0.80187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Pass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0.29033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From_Club_Market_Value_Mill_Euro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0.26640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Sho</a:t>
                      </a:r>
                      <a:r>
                        <a:rPr lang="en-US" altLang="zh-CN" sz="1400" dirty="0">
                          <a:effectLst/>
                        </a:rPr>
                        <a:t>t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0.26029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From_League_Market_Value_Mill_Eu</a:t>
                      </a:r>
                      <a:r>
                        <a:rPr lang="en-US" altLang="zh-CN" sz="1400" dirty="0" err="1">
                          <a:effectLst/>
                        </a:rPr>
                        <a:t>ro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0.13276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0.0228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Physical_Contact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0.07401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0.2057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To_Club_Market_Value_Mill_Euro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0.44954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&lt;.0001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Defensive_Prowess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-0.04322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0.4603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err="1">
                          <a:effectLst/>
                        </a:rPr>
                        <a:t>To_League_Market_Value_Mill_Euro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>
                          <a:effectLst/>
                        </a:rPr>
                        <a:t>0.14018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0.0162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2902" marR="2290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46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27364"/>
              </p:ext>
            </p:extLst>
          </p:nvPr>
        </p:nvGraphicFramePr>
        <p:xfrm>
          <a:off x="1625901" y="1491630"/>
          <a:ext cx="3090116" cy="1600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85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0020">
                <a:tc gridSpan="6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Analysis of Variance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Source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DF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Sum of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Squares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Mean</a:t>
                      </a:r>
                      <a:br>
                        <a:rPr lang="en-US" sz="1050" dirty="0">
                          <a:effectLst/>
                        </a:rPr>
                      </a:br>
                      <a:r>
                        <a:rPr lang="en-US" sz="1050" dirty="0">
                          <a:effectLst/>
                        </a:rPr>
                        <a:t>Square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 Value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Pr &gt; F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Model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38410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2743.55876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41.01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&lt;.0001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Error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279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18665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66.90143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Corrected Total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293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57075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62173"/>
              </p:ext>
            </p:extLst>
          </p:nvPr>
        </p:nvGraphicFramePr>
        <p:xfrm>
          <a:off x="1619672" y="3507854"/>
          <a:ext cx="2997052" cy="5029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194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Root MSE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8.17933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R-Square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0.6730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Dependent Mean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21.27435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Adj R-Sq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0.6566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Coeff Var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38.44690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88171"/>
              </p:ext>
            </p:extLst>
          </p:nvPr>
        </p:nvGraphicFramePr>
        <p:xfrm>
          <a:off x="1619672" y="1045736"/>
          <a:ext cx="2346499" cy="3352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06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Number of Observations Read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294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Number of Observations Used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294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4662"/>
              </p:ext>
            </p:extLst>
          </p:nvPr>
        </p:nvGraphicFramePr>
        <p:xfrm>
          <a:off x="4789401" y="1037215"/>
          <a:ext cx="4320479" cy="36804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96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0020">
                <a:tc gridSpan="5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Parameter Estimates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Variable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DF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Parameter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Estimate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Standard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Error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t Value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Pr</a:t>
                      </a:r>
                      <a:r>
                        <a:rPr lang="en-US" sz="1050" dirty="0">
                          <a:effectLst/>
                        </a:rPr>
                        <a:t> &gt; |t|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Intercept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-12.67747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26.02213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-0.49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0.6265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Age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0.28136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0.20067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1.40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0.1620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Height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0.00843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0.10465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0.9358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Pass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0.13959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0.14591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0.3396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Shot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0.01104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0.07927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0.8894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Physical_Contact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0.24306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0.08522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2.85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0.0047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Defensive_Prowess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-0.01287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0.06057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-0.21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0.8319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Speed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0.26721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0.10419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2.56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0.0109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Dribbling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0.08155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0.12697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0.64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0.5212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Current_market_value_Mil_Euro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0.86148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0.05984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14.40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&lt;.0001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From_Club_Market_Value_Mill_Euro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0.00001248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0.00003296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0.7052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From_League_Market_Value_Mill_Eu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0.00000303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0.00000365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0.4070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To_Club_Market_Value_Mill_Euro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0.00004915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0.00003172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1.55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0.1224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To_League_Market_Value_Mill_Euro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0.00000102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0.00000319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0.7483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Overall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solidFill>
                            <a:srgbClr val="FF0000"/>
                          </a:solidFill>
                          <a:effectLst/>
                        </a:rPr>
                        <a:t>-0.61929</a:t>
                      </a:r>
                      <a:endParaRPr lang="en-US" sz="105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0.22524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-2.75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0.0064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2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19672" y="894433"/>
            <a:ext cx="358895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94433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932040" y="-1287606"/>
            <a:ext cx="588589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84466"/>
            <a:ext cx="3923928" cy="392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12995" y="2659135"/>
            <a:ext cx="378100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3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46" y="884466"/>
            <a:ext cx="3279702" cy="245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653396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84466"/>
            <a:ext cx="3275856" cy="24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 flipV="1">
            <a:off x="3464976" y="1716781"/>
            <a:ext cx="55618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" r="-205" b="45624"/>
          <a:stretch/>
        </p:blipFill>
        <p:spPr bwMode="auto">
          <a:xfrm>
            <a:off x="3528392" y="3507854"/>
            <a:ext cx="370790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8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80345"/>
              </p:ext>
            </p:extLst>
          </p:nvPr>
        </p:nvGraphicFramePr>
        <p:xfrm>
          <a:off x="1619672" y="771550"/>
          <a:ext cx="3787140" cy="18440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3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640">
                <a:tc gridSpan="5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Least Squares Summary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Effect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Entered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Effects In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Parms In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SBC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Intercept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1554.6365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Postion_Type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1566.6363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From_Club_Rate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1531.3554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From_League_Rate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1541.8875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To_Club_Rate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1499.7745*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To_League_Rate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1509.5999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Transfer_Period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1515.1640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640">
                <a:tc gridSpan="5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* Optimal Value of Criterion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54274"/>
              </p:ext>
            </p:extLst>
          </p:nvPr>
        </p:nvGraphicFramePr>
        <p:xfrm>
          <a:off x="1619383" y="2800400"/>
          <a:ext cx="3760470" cy="11734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7640">
                <a:tc gridSpan="6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Analysis of Variance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Source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DF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Sum of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Squares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Mean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Square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 Value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 &gt; F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19004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1357.41857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9.95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&lt;.0001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Error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38071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136.45685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Corrected Total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293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57075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0145"/>
              </p:ext>
            </p:extLst>
          </p:nvPr>
        </p:nvGraphicFramePr>
        <p:xfrm>
          <a:off x="5724128" y="760300"/>
          <a:ext cx="1984375" cy="11734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Root MSE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11.68147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Dependent Mean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21.27435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R-Square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0.3330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Adj R-Sq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0.2995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AIC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1755.91030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AICC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1757.87419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SBC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1515.16399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87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Arial" pitchFamily="34" charset="0"/>
                <a:cs typeface="Arial" pitchFamily="34" charset="0"/>
              </a:rPr>
              <a:t>Predict</a:t>
            </a:r>
            <a:r>
              <a:rPr lang="zh-CN" alt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>
                <a:latin typeface="Arial" pitchFamily="34" charset="0"/>
                <a:cs typeface="Arial" pitchFamily="34" charset="0"/>
              </a:rPr>
              <a:t>the</a:t>
            </a:r>
            <a:r>
              <a:rPr lang="zh-CN" alt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>
                <a:latin typeface="Arial" pitchFamily="34" charset="0"/>
                <a:cs typeface="Arial" pitchFamily="34" charset="0"/>
              </a:rPr>
              <a:t>future</a:t>
            </a:r>
            <a:r>
              <a:rPr lang="zh-CN" alt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b="1" dirty="0">
                <a:latin typeface="Arial" pitchFamily="34" charset="0"/>
                <a:cs typeface="Arial" pitchFamily="34" charset="0"/>
              </a:rPr>
              <a:t>fee!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827584" y="1995686"/>
            <a:ext cx="7056784" cy="299573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Figure</a:t>
            </a:r>
            <a:r>
              <a:rPr lang="zh-CN" altLang="en-U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out</a:t>
            </a: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 the pattern in club-to-club and league-to-league transfer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8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ko-KR" sz="1800" b="1" dirty="0">
                <a:latin typeface="Arial" pitchFamily="34" charset="0"/>
                <a:cs typeface="Arial" pitchFamily="34" charset="0"/>
              </a:rPr>
              <a:t>Build models to evaluate reasonable transfer fee based on club, league, transfer period and player’s profile</a:t>
            </a:r>
          </a:p>
          <a:p>
            <a:pPr marL="285750" indent="-285750">
              <a:buFont typeface="Arial" charset="0"/>
              <a:buChar char="•"/>
            </a:pPr>
            <a:endParaRPr lang="en-US" altLang="ko-KR" sz="18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Provide</a:t>
            </a:r>
            <a:r>
              <a:rPr lang="zh-CN" altLang="en-U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predicted</a:t>
            </a:r>
            <a:r>
              <a:rPr lang="zh-CN" altLang="en-U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price</a:t>
            </a:r>
            <a:r>
              <a:rPr lang="zh-CN" altLang="en-U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for</a:t>
            </a:r>
            <a:r>
              <a:rPr lang="zh-CN" altLang="en-U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800" b="1" dirty="0">
                <a:latin typeface="Arial" pitchFamily="34" charset="0"/>
                <a:cs typeface="Arial" pitchFamily="34" charset="0"/>
              </a:rPr>
              <a:t>clubs</a:t>
            </a:r>
            <a:endParaRPr lang="en-US" altLang="ko-KR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34307"/>
              </p:ext>
            </p:extLst>
          </p:nvPr>
        </p:nvGraphicFramePr>
        <p:xfrm>
          <a:off x="1619672" y="1059582"/>
          <a:ext cx="7018654" cy="15849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153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5280">
                <a:tc gridSpan="11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Differences of From_Club_Rate Least Squares Means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Adjustment for Multiple Comparisons: Tukey-Kramer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From_Club_Rate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From_Club_Rate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Estimate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Standard Error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DF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 Value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 &gt; |t|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Adj P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Alpha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Lower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Upper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-1.7093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2.7002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-0.63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0.5272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0.9213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-7.0246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3.6060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0.3893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2.3716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0.16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0.8697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0.9984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-4.2792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5.0578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7.9887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2.4658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3.24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0.0013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0.0073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3.1347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12.8427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2.0986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2.3219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0.90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0.3669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0.8028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-2.4722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6.6693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9.6980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2.4106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4.02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&lt;.0001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0.0004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4.9527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14.4433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7.5994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1.7467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&lt;.0001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0.0001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4.1610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11.0378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43650"/>
              </p:ext>
            </p:extLst>
          </p:nvPr>
        </p:nvGraphicFramePr>
        <p:xfrm>
          <a:off x="1619672" y="2832573"/>
          <a:ext cx="6738619" cy="15849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8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5280">
                <a:tc gridSpan="11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Differences of To_Club_Rate Least Squares Means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Adjustment for Multiple Comparisons: Tukey-Kramer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To_Club_Rate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To_Club_Rate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Estimate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Standard Error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DF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 Value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 &gt; |t|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Adj P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Alpha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Lower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Upper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8.0723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2.0215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3.99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&lt;.0001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4.0931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12.0516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15.0054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2.0176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7.44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&lt;.0001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&lt;.0001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11.0337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18.9772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16.6932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2.8193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5.92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&lt;.0001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&lt;.0001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11.1435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22.2430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6.9331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1.8353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3.78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0.0002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0.0011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3.3204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10.5459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8.6209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2.6443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3.26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0.0013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0.0068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3.4155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13.8263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tier2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1.6878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2.3744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0.71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0.4778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0.8928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-2.9862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6.3618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47664" y="4515966"/>
            <a:ext cx="771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fee!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happen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league.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540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386"/>
              </p:ext>
            </p:extLst>
          </p:nvPr>
        </p:nvGraphicFramePr>
        <p:xfrm>
          <a:off x="1619672" y="1059582"/>
          <a:ext cx="6644956" cy="15849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16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9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80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35280">
                <a:tc gridSpan="11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Differences of Postion_Type Least Squares Means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Adjustment for Multiple Comparisons: Tukey-Kramer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Postion_Type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Postion_Type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Estimate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Standard Error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DF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 Value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 &gt; |t|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Adj P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Alpha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Lower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Upper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Back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Front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-6.1908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1.8283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-3.39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0.0008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0.0045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-9.7898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-2.5918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Back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Keeper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11.2587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4.4582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2.53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0.0121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0.0582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2.4828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20.0347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Back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Mid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-5.1041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1.9498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-2.62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0.0093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0.0458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-8.9422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-1.2660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Front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Keeper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17.4495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4.3805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3.98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&lt;.0001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8.8264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26.0726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Front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Mid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1.0866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1.6253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0.67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0.5043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0.9088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-2.1127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4.2860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Keeper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Mid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-16.3629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4.4483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279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-3.68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</a:rPr>
                        <a:t>0.0003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0.0016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-25.1194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-7.6063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43463" y="281965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Keeper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&lt;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Back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&lt;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Front/Mid</a:t>
            </a:r>
          </a:p>
        </p:txBody>
      </p:sp>
    </p:spTree>
    <p:extLst>
      <p:ext uri="{BB962C8B-B14F-4D97-AF65-F5344CB8AC3E}">
        <p14:creationId xmlns:p14="http://schemas.microsoft.com/office/powerpoint/2010/main" val="1556534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19672" y="771550"/>
            <a:ext cx="583163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16174"/>
            <a:ext cx="2915816" cy="291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93221" y="-2408634"/>
            <a:ext cx="491378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21" y="1423764"/>
            <a:ext cx="3308226" cy="330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692709"/>
              </p:ext>
            </p:extLst>
          </p:nvPr>
        </p:nvGraphicFramePr>
        <p:xfrm>
          <a:off x="1854175" y="2782056"/>
          <a:ext cx="3665220" cy="128016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7640">
                <a:tc gridSpan="6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Analysis of Variance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Source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DF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Sum of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Squares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Mean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Square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 Value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 &gt; F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Model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24983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624.58281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4.92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&lt;.0001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Error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253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32092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126.84588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Corrected Total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293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57075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09320"/>
              </p:ext>
            </p:extLst>
          </p:nvPr>
        </p:nvGraphicFramePr>
        <p:xfrm>
          <a:off x="6156176" y="2835396"/>
          <a:ext cx="1984375" cy="11734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Root MSE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11.26259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Dependent Mean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21.27435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R-Square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0.4377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Adj R-Sq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0.3488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AIC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1757.67807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AICC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1772.06851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SBC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1612.70484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77283"/>
              </p:ext>
            </p:extLst>
          </p:nvPr>
        </p:nvGraphicFramePr>
        <p:xfrm>
          <a:off x="1642085" y="884466"/>
          <a:ext cx="4089400" cy="164592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3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640">
                <a:tc gridSpan="5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Least Squares Summary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Step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Effect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Entered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Effects In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Number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Parms In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SBC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Intercept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1554.6365*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Postion_T*From_Club_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1564.8823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Postion_T*From_Leagu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23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1608.5496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From_Club*To_Club_Ra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1583.3549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From_Leag*To_League_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41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1612.7048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40">
                <a:tc gridSpan="5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* Optimal Value of Criterion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644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altLang="zh-CN" dirty="0"/>
              <a:t>ANOVA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569651"/>
              </p:ext>
            </p:extLst>
          </p:nvPr>
        </p:nvGraphicFramePr>
        <p:xfrm>
          <a:off x="1619672" y="846440"/>
          <a:ext cx="6695294" cy="326230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31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9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11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1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1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11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534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Differences of Postion_T*From_Club_ Least Squares Means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57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Adjustment for Multiple Comparisons: Tukey-Kramer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Postion_Type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From_Club_Rate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Postion_Type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From_Club_Rate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Estimate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Standard Error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DF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t Value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Pr &gt; |t|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Adj P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-17.653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5.9165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-2.98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0.1673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-21.5898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5.8646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-3.68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-11.2353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5.3063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-2.12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0.0352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0.7222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-13.5835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5.8246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-2.33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0.0205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0.5677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-18.2974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5.5346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-3.31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0.0712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9.6968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3.5538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2.73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0.294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-9.0123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4.2066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-2.14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0.0331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0.7051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-12.9492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4.2583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-3.04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0.1454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-9.6567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3.2664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-2.96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0.1786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6.8551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3.4401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1.99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0.0474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0.8009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-18.7091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4.3668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-4.28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&lt;.0001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-22.646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4.3891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-5.16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&lt;.0001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&lt;.0001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Front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-12.2914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3.2957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-3.73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0.0187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-11.7153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4.8849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-2.4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0.0172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0.5185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-14.6396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4.3057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-3.4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0.0008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0.054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50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Back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Mid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tier2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-19.3536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3.6555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-5.29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&lt;.0001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&lt;.0001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9709" marR="9709" marT="9709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59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altLang="zh-CN" dirty="0"/>
              <a:t>ANOVA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80066"/>
              </p:ext>
            </p:extLst>
          </p:nvPr>
        </p:nvGraphicFramePr>
        <p:xfrm>
          <a:off x="1629405" y="884466"/>
          <a:ext cx="7407091" cy="326231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19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05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05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05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05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05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7283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Differences of Postion_T*From_Club_ Least Squares Means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640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Adjustment for Multiple Comparisons: Tukey-Kramer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Postion_Type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From_Club_Rate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Postion_Type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From_Club_Rate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Estimate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Standard Error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DF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t Value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Pr &gt; |t|</a:t>
                      </a:r>
                      <a:endParaRPr lang="hr-HR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Adj 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13.8386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3.925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3.53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0.0005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0.0366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Keeper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22.2613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8.9013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0.013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0.4437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15.8674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4.2524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3.73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0.0002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0.0186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10.3546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3.7375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2.77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0.006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0.2699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uk-UA" sz="900" u="none" strike="noStrike">
                          <a:effectLst/>
                        </a:rPr>
                        <a:t>17.7754</a:t>
                      </a:r>
                      <a:endParaRPr lang="uk-UA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3.9505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4.5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&lt;.0001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0.001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Keeper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26.1981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8.9341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2.93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0.0037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0.1889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tier1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Keeper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23.9699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10.3088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2.33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0.0209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0.5728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10.9307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5.3273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2.05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0.0412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0.765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19.8043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4.2919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4.61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&lt;.0001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0.0006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7.4209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2.7012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2.75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0.0064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0.2831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-7.0621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3.0147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-2.34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0.0199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 dirty="0">
                          <a:effectLst/>
                        </a:rPr>
                        <a:t>0.5599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9.4497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3.2013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2.95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900" u="none" strike="noStrike">
                          <a:effectLst/>
                        </a:rPr>
                        <a:t>0.0035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900" u="none" strike="noStrike">
                          <a:effectLst/>
                        </a:rPr>
                        <a:t>0.1805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-9.7691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i-FI" sz="900" u="none" strike="noStrike">
                          <a:effectLst/>
                        </a:rPr>
                        <a:t>3.8716</a:t>
                      </a:r>
                      <a:endParaRPr lang="fi-FI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-2.52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900" u="none" strike="noStrike">
                          <a:effectLst/>
                        </a:rPr>
                        <a:t>0.0122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 dirty="0">
                          <a:effectLst/>
                        </a:rPr>
                        <a:t>0.4278</a:t>
                      </a:r>
                      <a:endParaRPr lang="is-IS" sz="9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6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Front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tier2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-14.483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r-HR" sz="900" u="none" strike="noStrike">
                          <a:effectLst/>
                        </a:rPr>
                        <a:t>3.1353</a:t>
                      </a:r>
                      <a:endParaRPr lang="hr-HR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>
                          <a:effectLst/>
                        </a:rPr>
                        <a:t>253</a:t>
                      </a:r>
                      <a:endParaRPr lang="is-IS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-4.62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mr-IN" sz="900" u="none" strike="noStrike">
                          <a:effectLst/>
                        </a:rPr>
                        <a:t>&lt;.0001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900" u="none" strike="noStrike" dirty="0">
                          <a:effectLst/>
                        </a:rPr>
                        <a:t>0.0006</a:t>
                      </a:r>
                      <a:endParaRPr lang="is-IS" sz="9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0802" marR="10802" marT="10802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38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17501"/>
              </p:ext>
            </p:extLst>
          </p:nvPr>
        </p:nvGraphicFramePr>
        <p:xfrm>
          <a:off x="1619672" y="987574"/>
          <a:ext cx="6552728" cy="79842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9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9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5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4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89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23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6024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Differences of </a:t>
                      </a:r>
                      <a:r>
                        <a:rPr lang="en-US" sz="1100" u="none" strike="noStrike" dirty="0" err="1">
                          <a:effectLst/>
                        </a:rPr>
                        <a:t>Postion_T</a:t>
                      </a:r>
                      <a:r>
                        <a:rPr lang="en-US" sz="1100" u="none" strike="noStrike" dirty="0">
                          <a:effectLst/>
                        </a:rPr>
                        <a:t>*</a:t>
                      </a:r>
                      <a:r>
                        <a:rPr lang="en-US" sz="1100" u="none" strike="noStrike" dirty="0" err="1">
                          <a:effectLst/>
                        </a:rPr>
                        <a:t>From_Club</a:t>
                      </a:r>
                      <a:r>
                        <a:rPr lang="en-US" sz="1100" u="none" strike="noStrike" dirty="0">
                          <a:effectLst/>
                        </a:rPr>
                        <a:t>_ Least Squares Means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26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Adjustment for Multiple Comparisons: Tukey-Kramer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Postion_Type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From_Club_Rate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Postion_Type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From_Club_Rate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Estimate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Standard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t Value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Pr &gt; |t|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 err="1">
                          <a:effectLst/>
                        </a:rPr>
                        <a:t>Adj</a:t>
                      </a:r>
                      <a:r>
                        <a:rPr lang="en-US" sz="1100" u="none" strike="noStrike" dirty="0">
                          <a:effectLst/>
                        </a:rPr>
                        <a:t> 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156294"/>
              </p:ext>
            </p:extLst>
          </p:nvPr>
        </p:nvGraphicFramePr>
        <p:xfrm>
          <a:off x="1619672" y="1755194"/>
          <a:ext cx="6552726" cy="195681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38395">
                  <a:extLst>
                    <a:ext uri="{9D8B030D-6E8A-4147-A177-3AD203B41FA5}">
                      <a16:colId xmlns:a16="http://schemas.microsoft.com/office/drawing/2014/main" val="893867923"/>
                    </a:ext>
                  </a:extLst>
                </a:gridCol>
                <a:gridCol w="1049156">
                  <a:extLst>
                    <a:ext uri="{9D8B030D-6E8A-4147-A177-3AD203B41FA5}">
                      <a16:colId xmlns:a16="http://schemas.microsoft.com/office/drawing/2014/main" val="2582685904"/>
                    </a:ext>
                  </a:extLst>
                </a:gridCol>
                <a:gridCol w="832590">
                  <a:extLst>
                    <a:ext uri="{9D8B030D-6E8A-4147-A177-3AD203B41FA5}">
                      <a16:colId xmlns:a16="http://schemas.microsoft.com/office/drawing/2014/main" val="3308265763"/>
                    </a:ext>
                  </a:extLst>
                </a:gridCol>
                <a:gridCol w="1049156">
                  <a:extLst>
                    <a:ext uri="{9D8B030D-6E8A-4147-A177-3AD203B41FA5}">
                      <a16:colId xmlns:a16="http://schemas.microsoft.com/office/drawing/2014/main" val="3515358626"/>
                    </a:ext>
                  </a:extLst>
                </a:gridCol>
                <a:gridCol w="564349">
                  <a:extLst>
                    <a:ext uri="{9D8B030D-6E8A-4147-A177-3AD203B41FA5}">
                      <a16:colId xmlns:a16="http://schemas.microsoft.com/office/drawing/2014/main" val="3248986901"/>
                    </a:ext>
                  </a:extLst>
                </a:gridCol>
                <a:gridCol w="593961">
                  <a:extLst>
                    <a:ext uri="{9D8B030D-6E8A-4147-A177-3AD203B41FA5}">
                      <a16:colId xmlns:a16="http://schemas.microsoft.com/office/drawing/2014/main" val="2356465437"/>
                    </a:ext>
                  </a:extLst>
                </a:gridCol>
                <a:gridCol w="296690">
                  <a:extLst>
                    <a:ext uri="{9D8B030D-6E8A-4147-A177-3AD203B41FA5}">
                      <a16:colId xmlns:a16="http://schemas.microsoft.com/office/drawing/2014/main" val="2599740074"/>
                    </a:ext>
                  </a:extLst>
                </a:gridCol>
                <a:gridCol w="473195">
                  <a:extLst>
                    <a:ext uri="{9D8B030D-6E8A-4147-A177-3AD203B41FA5}">
                      <a16:colId xmlns:a16="http://schemas.microsoft.com/office/drawing/2014/main" val="199226142"/>
                    </a:ext>
                  </a:extLst>
                </a:gridCol>
                <a:gridCol w="449970">
                  <a:extLst>
                    <a:ext uri="{9D8B030D-6E8A-4147-A177-3AD203B41FA5}">
                      <a16:colId xmlns:a16="http://schemas.microsoft.com/office/drawing/2014/main" val="3385462930"/>
                    </a:ext>
                  </a:extLst>
                </a:gridCol>
                <a:gridCol w="405264">
                  <a:extLst>
                    <a:ext uri="{9D8B030D-6E8A-4147-A177-3AD203B41FA5}">
                      <a16:colId xmlns:a16="http://schemas.microsoft.com/office/drawing/2014/main" val="2935148464"/>
                    </a:ext>
                  </a:extLst>
                </a:gridCol>
              </a:tblGrid>
              <a:tr h="326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Mid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-2.9243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4.3793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-0.67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0.5049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1.0000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63074169"/>
                  </a:ext>
                </a:extLst>
              </a:tr>
              <a:tr h="326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-7.6383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4.5529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-1.68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0.0946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0.9380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46735980"/>
                  </a:ext>
                </a:extLst>
              </a:tr>
              <a:tr h="326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8.8735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4.6312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1.92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0.0565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0.8430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26688946"/>
                  </a:ext>
                </a:extLst>
              </a:tr>
              <a:tr h="326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-4.7140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3.9434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-1.20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0.2330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0.9972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679075807"/>
                  </a:ext>
                </a:extLst>
              </a:tr>
              <a:tr h="326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Mid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11.7979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4.0209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2.93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0.0037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0.1882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73180"/>
                  </a:ext>
                </a:extLst>
              </a:tr>
              <a:tr h="326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Mid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16.5118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3.4055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4.85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&lt;.0001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0.0002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474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68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713118"/>
              </p:ext>
            </p:extLst>
          </p:nvPr>
        </p:nvGraphicFramePr>
        <p:xfrm>
          <a:off x="1763688" y="837219"/>
          <a:ext cx="6552728" cy="79842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91041">
                  <a:extLst>
                    <a:ext uri="{9D8B030D-6E8A-4147-A177-3AD203B41FA5}">
                      <a16:colId xmlns:a16="http://schemas.microsoft.com/office/drawing/2014/main" val="2386968478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1926934785"/>
                    </a:ext>
                  </a:extLst>
                </a:gridCol>
                <a:gridCol w="891041">
                  <a:extLst>
                    <a:ext uri="{9D8B030D-6E8A-4147-A177-3AD203B41FA5}">
                      <a16:colId xmlns:a16="http://schemas.microsoft.com/office/drawing/2014/main" val="242569046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3211447763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1971900203"/>
                    </a:ext>
                  </a:extLst>
                </a:gridCol>
                <a:gridCol w="659354">
                  <a:extLst>
                    <a:ext uri="{9D8B030D-6E8A-4147-A177-3AD203B41FA5}">
                      <a16:colId xmlns:a16="http://schemas.microsoft.com/office/drawing/2014/main" val="2116205474"/>
                    </a:ext>
                  </a:extLst>
                </a:gridCol>
                <a:gridCol w="265566">
                  <a:extLst>
                    <a:ext uri="{9D8B030D-6E8A-4147-A177-3AD203B41FA5}">
                      <a16:colId xmlns:a16="http://schemas.microsoft.com/office/drawing/2014/main" val="1873427249"/>
                    </a:ext>
                  </a:extLst>
                </a:gridCol>
                <a:gridCol w="508453">
                  <a:extLst>
                    <a:ext uri="{9D8B030D-6E8A-4147-A177-3AD203B41FA5}">
                      <a16:colId xmlns:a16="http://schemas.microsoft.com/office/drawing/2014/main" val="1520806857"/>
                    </a:ext>
                  </a:extLst>
                </a:gridCol>
                <a:gridCol w="498928">
                  <a:extLst>
                    <a:ext uri="{9D8B030D-6E8A-4147-A177-3AD203B41FA5}">
                      <a16:colId xmlns:a16="http://schemas.microsoft.com/office/drawing/2014/main" val="3602614447"/>
                    </a:ext>
                  </a:extLst>
                </a:gridCol>
                <a:gridCol w="472335">
                  <a:extLst>
                    <a:ext uri="{9D8B030D-6E8A-4147-A177-3AD203B41FA5}">
                      <a16:colId xmlns:a16="http://schemas.microsoft.com/office/drawing/2014/main" val="496917468"/>
                    </a:ext>
                  </a:extLst>
                </a:gridCol>
              </a:tblGrid>
              <a:tr h="216024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Differences of Postion_T*From_Club_ Least Squares Means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70799"/>
                  </a:ext>
                </a:extLst>
              </a:tr>
              <a:tr h="20626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Adjustment for Multiple Comparisons: Tukey-Kramer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62754"/>
                  </a:ext>
                </a:extLst>
              </a:tr>
              <a:tr h="3761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Postion_Type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From_Club_Rate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Postion_Type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From_Club_Rate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Estimate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Standard 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t Value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Pr &gt; |t|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 err="1">
                          <a:effectLst/>
                        </a:rPr>
                        <a:t>Adj</a:t>
                      </a:r>
                      <a:r>
                        <a:rPr lang="en-US" sz="1100" u="none" strike="noStrike" dirty="0">
                          <a:effectLst/>
                        </a:rPr>
                        <a:t> 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</a:endParaRPr>
                    </a:p>
                  </a:txBody>
                  <a:tcPr marL="12133" marR="12133" marT="12133" marB="0" anchor="ctr"/>
                </a:tc>
                <a:extLst>
                  <a:ext uri="{0D108BD9-81ED-4DB2-BD59-A6C34878D82A}">
                    <a16:rowId xmlns:a16="http://schemas.microsoft.com/office/drawing/2014/main" val="418082674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6034"/>
              </p:ext>
            </p:extLst>
          </p:nvPr>
        </p:nvGraphicFramePr>
        <p:xfrm>
          <a:off x="1763688" y="1660347"/>
          <a:ext cx="6552728" cy="2743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38396">
                  <a:extLst>
                    <a:ext uri="{9D8B030D-6E8A-4147-A177-3AD203B41FA5}">
                      <a16:colId xmlns:a16="http://schemas.microsoft.com/office/drawing/2014/main" val="154721612"/>
                    </a:ext>
                  </a:extLst>
                </a:gridCol>
                <a:gridCol w="1049156">
                  <a:extLst>
                    <a:ext uri="{9D8B030D-6E8A-4147-A177-3AD203B41FA5}">
                      <a16:colId xmlns:a16="http://schemas.microsoft.com/office/drawing/2014/main" val="2332830793"/>
                    </a:ext>
                  </a:extLst>
                </a:gridCol>
                <a:gridCol w="832590">
                  <a:extLst>
                    <a:ext uri="{9D8B030D-6E8A-4147-A177-3AD203B41FA5}">
                      <a16:colId xmlns:a16="http://schemas.microsoft.com/office/drawing/2014/main" val="3437081122"/>
                    </a:ext>
                  </a:extLst>
                </a:gridCol>
                <a:gridCol w="1049156">
                  <a:extLst>
                    <a:ext uri="{9D8B030D-6E8A-4147-A177-3AD203B41FA5}">
                      <a16:colId xmlns:a16="http://schemas.microsoft.com/office/drawing/2014/main" val="570280569"/>
                    </a:ext>
                  </a:extLst>
                </a:gridCol>
                <a:gridCol w="564349">
                  <a:extLst>
                    <a:ext uri="{9D8B030D-6E8A-4147-A177-3AD203B41FA5}">
                      <a16:colId xmlns:a16="http://schemas.microsoft.com/office/drawing/2014/main" val="283695304"/>
                    </a:ext>
                  </a:extLst>
                </a:gridCol>
                <a:gridCol w="593961">
                  <a:extLst>
                    <a:ext uri="{9D8B030D-6E8A-4147-A177-3AD203B41FA5}">
                      <a16:colId xmlns:a16="http://schemas.microsoft.com/office/drawing/2014/main" val="3119537858"/>
                    </a:ext>
                  </a:extLst>
                </a:gridCol>
                <a:gridCol w="296690">
                  <a:extLst>
                    <a:ext uri="{9D8B030D-6E8A-4147-A177-3AD203B41FA5}">
                      <a16:colId xmlns:a16="http://schemas.microsoft.com/office/drawing/2014/main" val="1761028677"/>
                    </a:ext>
                  </a:extLst>
                </a:gridCol>
                <a:gridCol w="473195">
                  <a:extLst>
                    <a:ext uri="{9D8B030D-6E8A-4147-A177-3AD203B41FA5}">
                      <a16:colId xmlns:a16="http://schemas.microsoft.com/office/drawing/2014/main" val="477104615"/>
                    </a:ext>
                  </a:extLst>
                </a:gridCol>
                <a:gridCol w="449971">
                  <a:extLst>
                    <a:ext uri="{9D8B030D-6E8A-4147-A177-3AD203B41FA5}">
                      <a16:colId xmlns:a16="http://schemas.microsoft.com/office/drawing/2014/main" val="1461917555"/>
                    </a:ext>
                  </a:extLst>
                </a:gridCol>
                <a:gridCol w="405264">
                  <a:extLst>
                    <a:ext uri="{9D8B030D-6E8A-4147-A177-3AD203B41FA5}">
                      <a16:colId xmlns:a16="http://schemas.microsoft.com/office/drawing/2014/main" val="33610217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9.3697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10.7355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0.87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0.3836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0.9999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7091717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7.1415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14.5060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0.6229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498284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-5.8977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11.5811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-0.51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0.6110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881506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-8.8220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11.3923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-0.77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0.4394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3562408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-13.5360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11.2110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-1.21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0.2284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0.9969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950871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2.9758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11.0098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0.7872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1062278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-2.2282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13.6763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-0.16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0.8707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5243398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-15.2674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9.2353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-1.65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0.0995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0.9447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1704641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Mid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-18.1917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8.9451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-2.03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0.0430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0.7763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964418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-22.9057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8.4732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-2.70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0.0073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0.3091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21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-6.3938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8.3512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-0.77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0.4446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464592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-13.0392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10.5293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-1.24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0.2167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0.9960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324056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-15.9635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10.2729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-1.55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0.1214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0.9665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211480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-20.6775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10.0238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-2.06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0.0401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0.7580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366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Keeper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Mid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-4.1656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10.2372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-0.41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0.6844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1.0000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623321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82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02391"/>
              </p:ext>
            </p:extLst>
          </p:nvPr>
        </p:nvGraphicFramePr>
        <p:xfrm>
          <a:off x="2103526" y="195486"/>
          <a:ext cx="6716946" cy="386890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78796">
                  <a:extLst>
                    <a:ext uri="{9D8B030D-6E8A-4147-A177-3AD203B41FA5}">
                      <a16:colId xmlns:a16="http://schemas.microsoft.com/office/drawing/2014/main" val="3350483139"/>
                    </a:ext>
                  </a:extLst>
                </a:gridCol>
                <a:gridCol w="1236035">
                  <a:extLst>
                    <a:ext uri="{9D8B030D-6E8A-4147-A177-3AD203B41FA5}">
                      <a16:colId xmlns:a16="http://schemas.microsoft.com/office/drawing/2014/main" val="573038525"/>
                    </a:ext>
                  </a:extLst>
                </a:gridCol>
                <a:gridCol w="872710">
                  <a:extLst>
                    <a:ext uri="{9D8B030D-6E8A-4147-A177-3AD203B41FA5}">
                      <a16:colId xmlns:a16="http://schemas.microsoft.com/office/drawing/2014/main" val="3383888919"/>
                    </a:ext>
                  </a:extLst>
                </a:gridCol>
                <a:gridCol w="1236035">
                  <a:extLst>
                    <a:ext uri="{9D8B030D-6E8A-4147-A177-3AD203B41FA5}">
                      <a16:colId xmlns:a16="http://schemas.microsoft.com/office/drawing/2014/main" val="1753808917"/>
                    </a:ext>
                  </a:extLst>
                </a:gridCol>
                <a:gridCol w="591544">
                  <a:extLst>
                    <a:ext uri="{9D8B030D-6E8A-4147-A177-3AD203B41FA5}">
                      <a16:colId xmlns:a16="http://schemas.microsoft.com/office/drawing/2014/main" val="3748324158"/>
                    </a:ext>
                  </a:extLst>
                </a:gridCol>
                <a:gridCol w="622582">
                  <a:extLst>
                    <a:ext uri="{9D8B030D-6E8A-4147-A177-3AD203B41FA5}">
                      <a16:colId xmlns:a16="http://schemas.microsoft.com/office/drawing/2014/main" val="3239488363"/>
                    </a:ext>
                  </a:extLst>
                </a:gridCol>
                <a:gridCol w="311595">
                  <a:extLst>
                    <a:ext uri="{9D8B030D-6E8A-4147-A177-3AD203B41FA5}">
                      <a16:colId xmlns:a16="http://schemas.microsoft.com/office/drawing/2014/main" val="2900029365"/>
                    </a:ext>
                  </a:extLst>
                </a:gridCol>
                <a:gridCol w="495997">
                  <a:extLst>
                    <a:ext uri="{9D8B030D-6E8A-4147-A177-3AD203B41FA5}">
                      <a16:colId xmlns:a16="http://schemas.microsoft.com/office/drawing/2014/main" val="2840784527"/>
                    </a:ext>
                  </a:extLst>
                </a:gridCol>
                <a:gridCol w="471652">
                  <a:extLst>
                    <a:ext uri="{9D8B030D-6E8A-4147-A177-3AD203B41FA5}">
                      <a16:colId xmlns:a16="http://schemas.microsoft.com/office/drawing/2014/main" val="2767610047"/>
                    </a:ext>
                  </a:extLst>
                </a:gridCol>
              </a:tblGrid>
              <a:tr h="307827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Differences of </a:t>
                      </a:r>
                      <a:r>
                        <a:rPr lang="en-US" sz="800" dirty="0" err="1">
                          <a:effectLst/>
                        </a:rPr>
                        <a:t>Postion_T</a:t>
                      </a:r>
                      <a:r>
                        <a:rPr lang="en-US" sz="800" dirty="0">
                          <a:effectLst/>
                        </a:rPr>
                        <a:t>*</a:t>
                      </a:r>
                      <a:r>
                        <a:rPr lang="en-US" sz="800" dirty="0" err="1">
                          <a:effectLst/>
                        </a:rPr>
                        <a:t>From_Leagu</a:t>
                      </a:r>
                      <a:r>
                        <a:rPr lang="en-US" sz="800" dirty="0">
                          <a:effectLst/>
                        </a:rPr>
                        <a:t> Least Squares Means</a:t>
                      </a:r>
                      <a:br>
                        <a:rPr lang="en-US" sz="800" dirty="0">
                          <a:effectLst/>
                        </a:rPr>
                      </a:br>
                      <a:r>
                        <a:rPr lang="en-US" sz="800" dirty="0">
                          <a:effectLst/>
                        </a:rPr>
                        <a:t>Adjustment for Multiple Comparisons: Tukey-Kramer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393729"/>
                  </a:ext>
                </a:extLst>
              </a:tr>
              <a:tr h="3078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Postion_Type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 err="1">
                          <a:effectLst/>
                        </a:rPr>
                        <a:t>From_League_Rate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Postion_Type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From_League_Rate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Estimate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Standard Error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DF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 Value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Pr &gt; |t|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 anchor="b"/>
                </a:tc>
                <a:extLst>
                  <a:ext uri="{0D108BD9-81ED-4DB2-BD59-A6C34878D82A}">
                    <a16:rowId xmlns:a16="http://schemas.microsoft.com/office/drawing/2014/main" val="3693334367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2.5976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4.0910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0.63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0.5260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3820409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-0.2776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5.5149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-0.05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0.9599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1614647276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Front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-8.0842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2.5416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-3.18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0.0017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496229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Front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-9.7575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3.7844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-2.58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0.0105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9722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Front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-8.4746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4.7706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-1.78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0.0769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2864187595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Keeper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Non-est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061768916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Keeper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Non-est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2442072300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Keeper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Non-est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2501273869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Mid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-4.3535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2.7123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-1.61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0.1097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830699544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Mid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-5.7253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4.1454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-1.38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0.1685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95370383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Mid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-8.7622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5.1346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-1.71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0.0891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1227038761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-2.8752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5.4365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-0.53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0.5974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874622105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Front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-10.6818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4.0766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-2.62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0.0093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552274575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Front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-12.3551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3.8494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-3.21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0.0015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7358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Front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-11.0722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5.2531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-2.11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0.0360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998785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Keeper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Non-</a:t>
                      </a:r>
                      <a:r>
                        <a:rPr lang="en-US" sz="700" dirty="0" err="1">
                          <a:effectLst/>
                        </a:rPr>
                        <a:t>est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655480381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Keeper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Non-est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114146733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Keeper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Non-est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.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2116623983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Mid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-6.9511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4.0995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-1.70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0.0912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1941499388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Mid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-8.3229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4.1762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-1.99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0.0473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43067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Back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Mid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-11.3599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5.5888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-2.03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0.0431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444971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Front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tier1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-7.8066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5.4921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-1.42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0.1564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1666122239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Front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-9.4799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5.5896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253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-1.70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0.0911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3045400359"/>
                  </a:ext>
                </a:extLst>
              </a:tr>
              <a:tr h="1355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Back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Front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>
                          <a:effectLst/>
                        </a:rPr>
                        <a:t>tier3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-8.1969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5.4114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253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-1.51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700" dirty="0">
                          <a:effectLst/>
                        </a:rPr>
                        <a:t>0.1311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6839" marR="26839" marT="0" marB="0"/>
                </a:tc>
                <a:extLst>
                  <a:ext uri="{0D108BD9-81ED-4DB2-BD59-A6C34878D82A}">
                    <a16:rowId xmlns:a16="http://schemas.microsoft.com/office/drawing/2014/main" val="90417279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61594"/>
              </p:ext>
            </p:extLst>
          </p:nvPr>
        </p:nvGraphicFramePr>
        <p:xfrm>
          <a:off x="2103526" y="4064388"/>
          <a:ext cx="6717749" cy="88049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78901">
                  <a:extLst>
                    <a:ext uri="{9D8B030D-6E8A-4147-A177-3AD203B41FA5}">
                      <a16:colId xmlns:a16="http://schemas.microsoft.com/office/drawing/2014/main" val="3053074045"/>
                    </a:ext>
                  </a:extLst>
                </a:gridCol>
                <a:gridCol w="1236183">
                  <a:extLst>
                    <a:ext uri="{9D8B030D-6E8A-4147-A177-3AD203B41FA5}">
                      <a16:colId xmlns:a16="http://schemas.microsoft.com/office/drawing/2014/main" val="3368268"/>
                    </a:ext>
                  </a:extLst>
                </a:gridCol>
                <a:gridCol w="872814">
                  <a:extLst>
                    <a:ext uri="{9D8B030D-6E8A-4147-A177-3AD203B41FA5}">
                      <a16:colId xmlns:a16="http://schemas.microsoft.com/office/drawing/2014/main" val="346607941"/>
                    </a:ext>
                  </a:extLst>
                </a:gridCol>
                <a:gridCol w="1236183">
                  <a:extLst>
                    <a:ext uri="{9D8B030D-6E8A-4147-A177-3AD203B41FA5}">
                      <a16:colId xmlns:a16="http://schemas.microsoft.com/office/drawing/2014/main" val="1299465978"/>
                    </a:ext>
                  </a:extLst>
                </a:gridCol>
                <a:gridCol w="591615">
                  <a:extLst>
                    <a:ext uri="{9D8B030D-6E8A-4147-A177-3AD203B41FA5}">
                      <a16:colId xmlns:a16="http://schemas.microsoft.com/office/drawing/2014/main" val="419619421"/>
                    </a:ext>
                  </a:extLst>
                </a:gridCol>
                <a:gridCol w="622656">
                  <a:extLst>
                    <a:ext uri="{9D8B030D-6E8A-4147-A177-3AD203B41FA5}">
                      <a16:colId xmlns:a16="http://schemas.microsoft.com/office/drawing/2014/main" val="4104000221"/>
                    </a:ext>
                  </a:extLst>
                </a:gridCol>
                <a:gridCol w="311632">
                  <a:extLst>
                    <a:ext uri="{9D8B030D-6E8A-4147-A177-3AD203B41FA5}">
                      <a16:colId xmlns:a16="http://schemas.microsoft.com/office/drawing/2014/main" val="2147195269"/>
                    </a:ext>
                  </a:extLst>
                </a:gridCol>
                <a:gridCol w="496056">
                  <a:extLst>
                    <a:ext uri="{9D8B030D-6E8A-4147-A177-3AD203B41FA5}">
                      <a16:colId xmlns:a16="http://schemas.microsoft.com/office/drawing/2014/main" val="1257643038"/>
                    </a:ext>
                  </a:extLst>
                </a:gridCol>
                <a:gridCol w="471709">
                  <a:extLst>
                    <a:ext uri="{9D8B030D-6E8A-4147-A177-3AD203B41FA5}">
                      <a16:colId xmlns:a16="http://schemas.microsoft.com/office/drawing/2014/main" val="2078105405"/>
                    </a:ext>
                  </a:extLst>
                </a:gridCol>
              </a:tblGrid>
              <a:tr h="146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Back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Keeper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Non-</a:t>
                      </a:r>
                      <a:r>
                        <a:rPr lang="en-US" sz="900" dirty="0" err="1">
                          <a:effectLst/>
                        </a:rPr>
                        <a:t>est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280665880"/>
                  </a:ext>
                </a:extLst>
              </a:tr>
              <a:tr h="146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Back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Keeper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124584084"/>
                  </a:ext>
                </a:extLst>
              </a:tr>
              <a:tr h="146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Back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Keeper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739193611"/>
                  </a:ext>
                </a:extLst>
              </a:tr>
              <a:tr h="146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Back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Mid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-4.0759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5.5521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253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-0.73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0.4636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954849900"/>
                  </a:ext>
                </a:extLst>
              </a:tr>
              <a:tr h="146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Back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-5.4476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5.8301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-0.93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0.3510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73548426"/>
                  </a:ext>
                </a:extLst>
              </a:tr>
              <a:tr h="1467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Back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Mid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-8.4846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5.8529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-1.45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0.1484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903354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60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716688"/>
              </p:ext>
            </p:extLst>
          </p:nvPr>
        </p:nvGraphicFramePr>
        <p:xfrm>
          <a:off x="1907704" y="1275606"/>
          <a:ext cx="6824283" cy="326230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1975985335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3117401238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1815156876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431747413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935069952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2129057056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3763295009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2990759422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1955691091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3876929174"/>
                    </a:ext>
                  </a:extLst>
                </a:gridCol>
              </a:tblGrid>
              <a:tr h="335397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Differences of </a:t>
                      </a:r>
                      <a:r>
                        <a:rPr lang="en-US" sz="1000" dirty="0" err="1">
                          <a:effectLst/>
                        </a:rPr>
                        <a:t>From_Club</a:t>
                      </a:r>
                      <a:r>
                        <a:rPr lang="en-US" sz="1000" dirty="0">
                          <a:effectLst/>
                        </a:rPr>
                        <a:t>*</a:t>
                      </a:r>
                      <a:r>
                        <a:rPr lang="en-US" sz="1000" dirty="0" err="1">
                          <a:effectLst/>
                        </a:rPr>
                        <a:t>To_Club_Ra</a:t>
                      </a:r>
                      <a:r>
                        <a:rPr lang="en-US" sz="1000" dirty="0">
                          <a:effectLst/>
                        </a:rPr>
                        <a:t> Least Squares Means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Adjustment for Multiple Comparisons: Tukey-Kramer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116012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From_Club_Rate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To_Club_Rate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From_Club_Rate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To_Club_Rate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Estimate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Standard Error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DF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 Value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Pr &gt; |t|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Adj P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extLst>
                  <a:ext uri="{0D108BD9-81ED-4DB2-BD59-A6C34878D82A}">
                    <a16:rowId xmlns:a16="http://schemas.microsoft.com/office/drawing/2014/main" val="176129484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9.6675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4.8049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2.01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0.0453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0.8164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868193633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15.5409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5.0817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3.06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0.0025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0.1532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661290956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4.6190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8.1320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0.5705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1.0000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114519928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516015062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931703688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4256187024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317361866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1.8061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4.4013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0.41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0.6819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1.0000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3650434367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8.5131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4.7056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1.81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0.0716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0.9111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3462718215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15.5319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4.8520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0.1057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192695030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12.0111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6.1999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1.94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0.0538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0.8560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158634419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13.5513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5.9331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0.0232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0.6359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656683869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14.4451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5.4115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2.67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0.0081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0.3565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892089515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18.9232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5.3056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3.57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0.0004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0.0359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259760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22.3439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5.8073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253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3.85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0.0002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0.0140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310206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5.8734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4.5921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0.2021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0.9963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345478836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-5.0485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8.0138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-0.63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0.5293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1.0000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84902819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051719" y="411510"/>
            <a:ext cx="6680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/>
              <a:t>ANOVA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Cross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152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Resources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www.transfermarkt.com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(Actual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transfer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fee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happens,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players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has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been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transferred,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leagues’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market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value,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clubs’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market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value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etc.,)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http://www.pesmaster.com/pes-2017/search/?</a:t>
            </a:r>
            <a:r>
              <a:rPr 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myclub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=yes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              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(Profile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players)</a:t>
            </a: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http://pesdb.net/pes2017/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(backup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Resource)</a:t>
            </a:r>
            <a:endParaRPr lang="en-US" altLang="ko-KR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tables: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Player’s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Profile,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Clubs’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table,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Leagues’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table,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Transfer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table</a:t>
            </a: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ko-KR" alt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ANOVA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58199"/>
              </p:ext>
            </p:extLst>
          </p:nvPr>
        </p:nvGraphicFramePr>
        <p:xfrm>
          <a:off x="1969694" y="1203598"/>
          <a:ext cx="6824283" cy="326230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3805930623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371979099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1218337318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3668272651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2937235379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3936905464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718401244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1103749933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2234219896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4239103001"/>
                    </a:ext>
                  </a:extLst>
                </a:gridCol>
              </a:tblGrid>
              <a:tr h="335397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Differences of </a:t>
                      </a:r>
                      <a:r>
                        <a:rPr lang="en-US" sz="1000" dirty="0" err="1">
                          <a:effectLst/>
                        </a:rPr>
                        <a:t>From_Club</a:t>
                      </a:r>
                      <a:r>
                        <a:rPr lang="en-US" sz="1000" dirty="0">
                          <a:effectLst/>
                        </a:rPr>
                        <a:t>*</a:t>
                      </a:r>
                      <a:r>
                        <a:rPr lang="en-US" sz="1000" dirty="0" err="1">
                          <a:effectLst/>
                        </a:rPr>
                        <a:t>To_Club_Ra</a:t>
                      </a:r>
                      <a:r>
                        <a:rPr lang="en-US" sz="1000" dirty="0">
                          <a:effectLst/>
                        </a:rPr>
                        <a:t> Least Squares Means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Adjustment for Multiple Comparisons: Tukey-Kramer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92875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From_Club_Rate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To_Club_Rate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Estimate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Standard Error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DF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t Value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effectLst/>
                        </a:rPr>
                        <a:t>Pr</a:t>
                      </a:r>
                      <a:r>
                        <a:rPr lang="en-US" sz="1000" dirty="0">
                          <a:effectLst/>
                        </a:rPr>
                        <a:t> &gt; |t|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effectLst/>
                        </a:rPr>
                        <a:t>Adj</a:t>
                      </a:r>
                      <a:r>
                        <a:rPr lang="en-US" sz="1000" dirty="0">
                          <a:effectLst/>
                        </a:rPr>
                        <a:t> 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extLst>
                  <a:ext uri="{0D108BD9-81ED-4DB2-BD59-A6C34878D82A}">
                    <a16:rowId xmlns:a16="http://schemas.microsoft.com/office/drawing/2014/main" val="59662118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9.6675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4.8049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2.01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0.0453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0.8164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088572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15.5409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5.0817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3.06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0.0025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0.1532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830930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4.6190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8.1320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0.5705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1.0000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029758497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711216331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759161212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354953276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Non-est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.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3885182189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1.8061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4.4013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0.41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0.6819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1.0000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3463834984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8.5131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4.7056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1.81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0.0716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0.9111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188422906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15.5319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4.8520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0.1057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789860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12.0111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6.1999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1.94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0.0538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0.8560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575875963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13.5513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5.9331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0.0232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0.6359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03543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14.4451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5.4115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2.67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0.0081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0.3565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9192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tier2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18.9232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5.3056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253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3.57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0.0004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0.0359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841490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22.3439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5.8073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3.85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0.0002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0.0140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0804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5.8734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4.5921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1.28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0.2021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0.9963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2130978303"/>
                  </a:ext>
                </a:extLst>
              </a:tr>
              <a:tr h="1524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tier3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-5.0485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8.0138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253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-0.63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0.5293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1.0000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/>
                </a:tc>
                <a:extLst>
                  <a:ext uri="{0D108BD9-81ED-4DB2-BD59-A6C34878D82A}">
                    <a16:rowId xmlns:a16="http://schemas.microsoft.com/office/drawing/2014/main" val="173828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37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79391"/>
              </p:ext>
            </p:extLst>
          </p:nvPr>
        </p:nvGraphicFramePr>
        <p:xfrm>
          <a:off x="1972364" y="195486"/>
          <a:ext cx="6824283" cy="67079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4026634820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210142814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437291291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901577075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3435826203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1558750404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1207079987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356822231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63120318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3646529911"/>
                    </a:ext>
                  </a:extLst>
                </a:gridCol>
              </a:tblGrid>
              <a:tr h="335397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Differences of </a:t>
                      </a:r>
                      <a:r>
                        <a:rPr lang="en-US" sz="900" dirty="0" err="1">
                          <a:effectLst/>
                        </a:rPr>
                        <a:t>From_Club</a:t>
                      </a:r>
                      <a:r>
                        <a:rPr lang="en-US" sz="900" dirty="0">
                          <a:effectLst/>
                        </a:rPr>
                        <a:t>*</a:t>
                      </a:r>
                      <a:r>
                        <a:rPr lang="en-US" sz="900" dirty="0" err="1">
                          <a:effectLst/>
                        </a:rPr>
                        <a:t>To_Club_Ra</a:t>
                      </a:r>
                      <a:r>
                        <a:rPr lang="en-US" sz="900" dirty="0">
                          <a:effectLst/>
                        </a:rPr>
                        <a:t> Least Squares Means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Adjustment for Multiple Comparisons: Tukey-Kramer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18575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From_Club_Rate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To_Club_Rate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Estimate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Standard Error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 Value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Pr</a:t>
                      </a:r>
                      <a:r>
                        <a:rPr lang="en-US" sz="900" dirty="0">
                          <a:effectLst/>
                        </a:rPr>
                        <a:t> &gt; |t|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Adj</a:t>
                      </a:r>
                      <a:r>
                        <a:rPr lang="en-US" sz="900" dirty="0">
                          <a:effectLst/>
                        </a:rPr>
                        <a:t> 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extLst>
                  <a:ext uri="{0D108BD9-81ED-4DB2-BD59-A6C34878D82A}">
                    <a16:rowId xmlns:a16="http://schemas.microsoft.com/office/drawing/2014/main" val="260129826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84678"/>
              </p:ext>
            </p:extLst>
          </p:nvPr>
        </p:nvGraphicFramePr>
        <p:xfrm>
          <a:off x="1972365" y="866280"/>
          <a:ext cx="6824282" cy="362226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1867567739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561803858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334484060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2051758590"/>
                    </a:ext>
                  </a:extLst>
                </a:gridCol>
                <a:gridCol w="577000">
                  <a:extLst>
                    <a:ext uri="{9D8B030D-6E8A-4147-A177-3AD203B41FA5}">
                      <a16:colId xmlns:a16="http://schemas.microsoft.com/office/drawing/2014/main" val="4075653464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1128813897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2672030439"/>
                    </a:ext>
                  </a:extLst>
                </a:gridCol>
                <a:gridCol w="483801">
                  <a:extLst>
                    <a:ext uri="{9D8B030D-6E8A-4147-A177-3AD203B41FA5}">
                      <a16:colId xmlns:a16="http://schemas.microsoft.com/office/drawing/2014/main" val="2881054896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4139695057"/>
                    </a:ext>
                  </a:extLst>
                </a:gridCol>
                <a:gridCol w="414349">
                  <a:extLst>
                    <a:ext uri="{9D8B030D-6E8A-4147-A177-3AD203B41FA5}">
                      <a16:colId xmlns:a16="http://schemas.microsoft.com/office/drawing/2014/main" val="243251103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17.8607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6.0108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0.0032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0.1889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08108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32.0490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4.5233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7.09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&lt;.0001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&lt;.0001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74526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37.2916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6.0597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&lt;.0001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&lt;.0001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2315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Non-</a:t>
                      </a:r>
                      <a:r>
                        <a:rPr lang="en-US" sz="800" dirty="0" err="1">
                          <a:effectLst/>
                        </a:rPr>
                        <a:t>est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55070095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5920667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48617068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33918077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28581879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76595994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2165017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162075569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14.1883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5.5549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0.0112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0.4357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8997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19.4309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6.5377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0.0032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0.1886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124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121151099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57161233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268406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97917710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89563502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347654317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03964763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3397741833"/>
                  </a:ext>
                </a:extLst>
              </a:tr>
              <a:tr h="1932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5.2426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5.3691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0.3298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79022591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321266967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14430631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22655775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Non-est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.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29316" marR="29316" marT="0" marB="0"/>
                </a:tc>
                <a:extLst>
                  <a:ext uri="{0D108BD9-81ED-4DB2-BD59-A6C34878D82A}">
                    <a16:rowId xmlns:a16="http://schemas.microsoft.com/office/drawing/2014/main" val="183321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702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21138"/>
              </p:ext>
            </p:extLst>
          </p:nvPr>
        </p:nvGraphicFramePr>
        <p:xfrm>
          <a:off x="1835696" y="1131590"/>
          <a:ext cx="6824283" cy="67079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4066826288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86214735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628570874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579529226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1066340118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1214140296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3027236996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3903196047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433257548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4062460979"/>
                    </a:ext>
                  </a:extLst>
                </a:gridCol>
              </a:tblGrid>
              <a:tr h="335397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Differences of </a:t>
                      </a:r>
                      <a:r>
                        <a:rPr lang="en-US" sz="900" dirty="0" err="1">
                          <a:effectLst/>
                        </a:rPr>
                        <a:t>From_Club</a:t>
                      </a:r>
                      <a:r>
                        <a:rPr lang="en-US" sz="900" dirty="0">
                          <a:effectLst/>
                        </a:rPr>
                        <a:t>*</a:t>
                      </a:r>
                      <a:r>
                        <a:rPr lang="en-US" sz="900" dirty="0" err="1">
                          <a:effectLst/>
                        </a:rPr>
                        <a:t>To_Club_Ra</a:t>
                      </a:r>
                      <a:r>
                        <a:rPr lang="en-US" sz="900" dirty="0">
                          <a:effectLst/>
                        </a:rPr>
                        <a:t> Least Squares Means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Adjustment for Multiple Comparisons: Tukey-Kramer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01263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From_Club_Rate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>
                          <a:effectLst/>
                        </a:rPr>
                        <a:t>To_Club_Rate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Estimate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Standard Error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 Value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Pr</a:t>
                      </a:r>
                      <a:r>
                        <a:rPr lang="en-US" sz="900" dirty="0">
                          <a:effectLst/>
                        </a:rPr>
                        <a:t> &gt; |t|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Adj</a:t>
                      </a:r>
                      <a:r>
                        <a:rPr lang="en-US" sz="900" dirty="0">
                          <a:effectLst/>
                        </a:rPr>
                        <a:t> 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extLst>
                  <a:ext uri="{0D108BD9-81ED-4DB2-BD59-A6C34878D82A}">
                    <a16:rowId xmlns:a16="http://schemas.microsoft.com/office/drawing/2014/main" val="145522668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825392"/>
              </p:ext>
            </p:extLst>
          </p:nvPr>
        </p:nvGraphicFramePr>
        <p:xfrm>
          <a:off x="1835695" y="1802384"/>
          <a:ext cx="6824283" cy="179374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1802161200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753856010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1125556517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617897358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2187414198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198724644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682871759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2799743317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3026808092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2330912376"/>
                    </a:ext>
                  </a:extLst>
                </a:gridCol>
              </a:tblGrid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167048088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817655341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552048681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163215414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760358308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2805962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983705083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516534196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26842879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896711994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1772429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78852"/>
              </p:ext>
            </p:extLst>
          </p:nvPr>
        </p:nvGraphicFramePr>
        <p:xfrm>
          <a:off x="1835695" y="3596132"/>
          <a:ext cx="6824283" cy="16306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4086487761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3652269112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287572567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71491303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3284494533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3068969237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4121387217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4082387063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1044994576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4266035231"/>
                    </a:ext>
                  </a:extLst>
                </a:gridCol>
              </a:tblGrid>
              <a:tr h="1630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tier1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tier3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Non-est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93719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788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438620"/>
              </p:ext>
            </p:extLst>
          </p:nvPr>
        </p:nvGraphicFramePr>
        <p:xfrm>
          <a:off x="1835696" y="267494"/>
          <a:ext cx="6824283" cy="67079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902477814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2109835316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1542679139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10397992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4204955790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1635889366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3725823554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685111310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2459147628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1885930305"/>
                    </a:ext>
                  </a:extLst>
                </a:gridCol>
              </a:tblGrid>
              <a:tr h="335397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Differences of </a:t>
                      </a:r>
                      <a:r>
                        <a:rPr lang="en-US" sz="900" dirty="0" err="1">
                          <a:effectLst/>
                        </a:rPr>
                        <a:t>From_Club</a:t>
                      </a:r>
                      <a:r>
                        <a:rPr lang="en-US" sz="900" dirty="0">
                          <a:effectLst/>
                        </a:rPr>
                        <a:t>*</a:t>
                      </a:r>
                      <a:r>
                        <a:rPr lang="en-US" sz="900" dirty="0" err="1">
                          <a:effectLst/>
                        </a:rPr>
                        <a:t>To_Club_Ra</a:t>
                      </a:r>
                      <a:r>
                        <a:rPr lang="en-US" sz="900" dirty="0">
                          <a:effectLst/>
                        </a:rPr>
                        <a:t> Least Squares Means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Adjustment for Multiple Comparisons: Tukey-Kramer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516470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Estimate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Standard Error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 Value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Pr</a:t>
                      </a:r>
                      <a:r>
                        <a:rPr lang="en-US" sz="900" dirty="0">
                          <a:effectLst/>
                        </a:rPr>
                        <a:t> &gt; |t|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Adj</a:t>
                      </a:r>
                      <a:r>
                        <a:rPr lang="en-US" sz="900" dirty="0">
                          <a:effectLst/>
                        </a:rPr>
                        <a:t> 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extLst>
                  <a:ext uri="{0D108BD9-81ED-4DB2-BD59-A6C34878D82A}">
                    <a16:rowId xmlns:a16="http://schemas.microsoft.com/office/drawing/2014/main" val="89324774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642080"/>
              </p:ext>
            </p:extLst>
          </p:nvPr>
        </p:nvGraphicFramePr>
        <p:xfrm>
          <a:off x="1835697" y="938288"/>
          <a:ext cx="6824283" cy="29260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905987896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2300584775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2538689669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3559706638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1883609066"/>
                    </a:ext>
                  </a:extLst>
                </a:gridCol>
                <a:gridCol w="607275">
                  <a:extLst>
                    <a:ext uri="{9D8B030D-6E8A-4147-A177-3AD203B41FA5}">
                      <a16:colId xmlns:a16="http://schemas.microsoft.com/office/drawing/2014/main" val="4076606424"/>
                    </a:ext>
                  </a:extLst>
                </a:gridCol>
                <a:gridCol w="309278">
                  <a:extLst>
                    <a:ext uri="{9D8B030D-6E8A-4147-A177-3AD203B41FA5}">
                      <a16:colId xmlns:a16="http://schemas.microsoft.com/office/drawing/2014/main" val="4158679515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1118721147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2281463160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322216919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6.7070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2.8612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2.34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0.0198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0.5913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8805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13.7259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2.9729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253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4.62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&lt;.0001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0.0007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6716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10.2050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4.9376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2.07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0.0398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0.7842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9291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11.7452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5.0256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2.34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0.0202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0.5965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915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12.6390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4.3693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2.89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0.0042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0.2262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74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17.1172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4.1839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4.09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&lt;.0001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0.0057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13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20.5378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4.7957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4.28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&lt;.0001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0.0027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696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7.0189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3.1048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253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2.26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0.0246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0.6530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999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3.4980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4.9855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0.70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0.4835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1.0000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8357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5.0382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5.2931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0.3421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0.9999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084230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5.9321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4.6747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1.27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0.2056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0.9966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091110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10.4102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4.4963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2.32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0.0214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0.6128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6016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13.8308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5.0411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2.74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0.0065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0.3093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7254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-3.5209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5.0153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-0.70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0.4833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9860358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-1.9807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5.3986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-0.37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0.7140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9257221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-1.0868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4.7167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-0.23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0.8180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1.0000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12093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797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11888"/>
              </p:ext>
            </p:extLst>
          </p:nvPr>
        </p:nvGraphicFramePr>
        <p:xfrm>
          <a:off x="1835696" y="1044032"/>
          <a:ext cx="6824283" cy="67079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78612">
                  <a:extLst>
                    <a:ext uri="{9D8B030D-6E8A-4147-A177-3AD203B41FA5}">
                      <a16:colId xmlns:a16="http://schemas.microsoft.com/office/drawing/2014/main" val="3818618942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1800541276"/>
                    </a:ext>
                  </a:extLst>
                </a:gridCol>
                <a:gridCol w="1072676">
                  <a:extLst>
                    <a:ext uri="{9D8B030D-6E8A-4147-A177-3AD203B41FA5}">
                      <a16:colId xmlns:a16="http://schemas.microsoft.com/office/drawing/2014/main" val="2724848170"/>
                    </a:ext>
                  </a:extLst>
                </a:gridCol>
                <a:gridCol w="910617">
                  <a:extLst>
                    <a:ext uri="{9D8B030D-6E8A-4147-A177-3AD203B41FA5}">
                      <a16:colId xmlns:a16="http://schemas.microsoft.com/office/drawing/2014/main" val="2699210338"/>
                    </a:ext>
                  </a:extLst>
                </a:gridCol>
                <a:gridCol w="577001">
                  <a:extLst>
                    <a:ext uri="{9D8B030D-6E8A-4147-A177-3AD203B41FA5}">
                      <a16:colId xmlns:a16="http://schemas.microsoft.com/office/drawing/2014/main" val="2149755962"/>
                    </a:ext>
                  </a:extLst>
                </a:gridCol>
                <a:gridCol w="607276">
                  <a:extLst>
                    <a:ext uri="{9D8B030D-6E8A-4147-A177-3AD203B41FA5}">
                      <a16:colId xmlns:a16="http://schemas.microsoft.com/office/drawing/2014/main" val="3738663198"/>
                    </a:ext>
                  </a:extLst>
                </a:gridCol>
                <a:gridCol w="309277">
                  <a:extLst>
                    <a:ext uri="{9D8B030D-6E8A-4147-A177-3AD203B41FA5}">
                      <a16:colId xmlns:a16="http://schemas.microsoft.com/office/drawing/2014/main" val="2586730436"/>
                    </a:ext>
                  </a:extLst>
                </a:gridCol>
                <a:gridCol w="483802">
                  <a:extLst>
                    <a:ext uri="{9D8B030D-6E8A-4147-A177-3AD203B41FA5}">
                      <a16:colId xmlns:a16="http://schemas.microsoft.com/office/drawing/2014/main" val="172299407"/>
                    </a:ext>
                  </a:extLst>
                </a:gridCol>
                <a:gridCol w="460057">
                  <a:extLst>
                    <a:ext uri="{9D8B030D-6E8A-4147-A177-3AD203B41FA5}">
                      <a16:colId xmlns:a16="http://schemas.microsoft.com/office/drawing/2014/main" val="585565916"/>
                    </a:ext>
                  </a:extLst>
                </a:gridCol>
                <a:gridCol w="414348">
                  <a:extLst>
                    <a:ext uri="{9D8B030D-6E8A-4147-A177-3AD203B41FA5}">
                      <a16:colId xmlns:a16="http://schemas.microsoft.com/office/drawing/2014/main" val="3432184823"/>
                    </a:ext>
                  </a:extLst>
                </a:gridCol>
              </a:tblGrid>
              <a:tr h="335397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Differences of </a:t>
                      </a:r>
                      <a:r>
                        <a:rPr lang="en-US" sz="900" dirty="0" err="1">
                          <a:effectLst/>
                        </a:rPr>
                        <a:t>From_Club</a:t>
                      </a:r>
                      <a:r>
                        <a:rPr lang="en-US" sz="900" dirty="0">
                          <a:effectLst/>
                        </a:rPr>
                        <a:t>*</a:t>
                      </a:r>
                      <a:r>
                        <a:rPr lang="en-US" sz="900" dirty="0" err="1">
                          <a:effectLst/>
                        </a:rPr>
                        <a:t>To_Club_Ra</a:t>
                      </a:r>
                      <a:r>
                        <a:rPr lang="en-US" sz="900" dirty="0">
                          <a:effectLst/>
                        </a:rPr>
                        <a:t> Least Squares Means</a:t>
                      </a:r>
                      <a:br>
                        <a:rPr lang="en-US" sz="900" dirty="0">
                          <a:effectLst/>
                        </a:rPr>
                      </a:br>
                      <a:r>
                        <a:rPr lang="en-US" sz="900" dirty="0">
                          <a:effectLst/>
                        </a:rPr>
                        <a:t>Adjustment for Multiple Comparisons: Tukey-Kramer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522657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From_Club_Rate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To_Club_Rate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Estimate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Standard Error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DF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>
                          <a:effectLst/>
                        </a:rPr>
                        <a:t>t Value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Pr</a:t>
                      </a:r>
                      <a:r>
                        <a:rPr lang="en-US" sz="900" dirty="0">
                          <a:effectLst/>
                        </a:rPr>
                        <a:t> &gt; |t|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dirty="0" err="1">
                          <a:effectLst/>
                        </a:rPr>
                        <a:t>Adj</a:t>
                      </a:r>
                      <a:r>
                        <a:rPr lang="en-US" sz="900" dirty="0">
                          <a:effectLst/>
                        </a:rPr>
                        <a:t> 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5617" marR="35617" marT="0" marB="0" anchor="b"/>
                </a:tc>
                <a:extLst>
                  <a:ext uri="{0D108BD9-81ED-4DB2-BD59-A6C34878D82A}">
                    <a16:rowId xmlns:a16="http://schemas.microsoft.com/office/drawing/2014/main" val="56578675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73026"/>
              </p:ext>
            </p:extLst>
          </p:nvPr>
        </p:nvGraphicFramePr>
        <p:xfrm>
          <a:off x="1848084" y="1714826"/>
          <a:ext cx="6842979" cy="27432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81567">
                  <a:extLst>
                    <a:ext uri="{9D8B030D-6E8A-4147-A177-3AD203B41FA5}">
                      <a16:colId xmlns:a16="http://schemas.microsoft.com/office/drawing/2014/main" val="1282530179"/>
                    </a:ext>
                  </a:extLst>
                </a:gridCol>
                <a:gridCol w="913111">
                  <a:extLst>
                    <a:ext uri="{9D8B030D-6E8A-4147-A177-3AD203B41FA5}">
                      <a16:colId xmlns:a16="http://schemas.microsoft.com/office/drawing/2014/main" val="2560346529"/>
                    </a:ext>
                  </a:extLst>
                </a:gridCol>
                <a:gridCol w="1075614">
                  <a:extLst>
                    <a:ext uri="{9D8B030D-6E8A-4147-A177-3AD203B41FA5}">
                      <a16:colId xmlns:a16="http://schemas.microsoft.com/office/drawing/2014/main" val="1578339564"/>
                    </a:ext>
                  </a:extLst>
                </a:gridCol>
                <a:gridCol w="913111">
                  <a:extLst>
                    <a:ext uri="{9D8B030D-6E8A-4147-A177-3AD203B41FA5}">
                      <a16:colId xmlns:a16="http://schemas.microsoft.com/office/drawing/2014/main" val="1426493169"/>
                    </a:ext>
                  </a:extLst>
                </a:gridCol>
                <a:gridCol w="578582">
                  <a:extLst>
                    <a:ext uri="{9D8B030D-6E8A-4147-A177-3AD203B41FA5}">
                      <a16:colId xmlns:a16="http://schemas.microsoft.com/office/drawing/2014/main" val="790648969"/>
                    </a:ext>
                  </a:extLst>
                </a:gridCol>
                <a:gridCol w="608939">
                  <a:extLst>
                    <a:ext uri="{9D8B030D-6E8A-4147-A177-3AD203B41FA5}">
                      <a16:colId xmlns:a16="http://schemas.microsoft.com/office/drawing/2014/main" val="3327625831"/>
                    </a:ext>
                  </a:extLst>
                </a:gridCol>
                <a:gridCol w="310125">
                  <a:extLst>
                    <a:ext uri="{9D8B030D-6E8A-4147-A177-3AD203B41FA5}">
                      <a16:colId xmlns:a16="http://schemas.microsoft.com/office/drawing/2014/main" val="4078780404"/>
                    </a:ext>
                  </a:extLst>
                </a:gridCol>
                <a:gridCol w="485128">
                  <a:extLst>
                    <a:ext uri="{9D8B030D-6E8A-4147-A177-3AD203B41FA5}">
                      <a16:colId xmlns:a16="http://schemas.microsoft.com/office/drawing/2014/main" val="2675967518"/>
                    </a:ext>
                  </a:extLst>
                </a:gridCol>
                <a:gridCol w="461318">
                  <a:extLst>
                    <a:ext uri="{9D8B030D-6E8A-4147-A177-3AD203B41FA5}">
                      <a16:colId xmlns:a16="http://schemas.microsoft.com/office/drawing/2014/main" val="3908826647"/>
                    </a:ext>
                  </a:extLst>
                </a:gridCol>
                <a:gridCol w="415484">
                  <a:extLst>
                    <a:ext uri="{9D8B030D-6E8A-4147-A177-3AD203B41FA5}">
                      <a16:colId xmlns:a16="http://schemas.microsoft.com/office/drawing/2014/main" val="120455398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3.3913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4.4834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0.76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0.4501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2960063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6.8119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5.0138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1.36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0.1755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0.9931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46869166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1.5402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6.6655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0.8174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40863910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2.4340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6.1597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0.40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0.6931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48911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6.9121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5.9863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1.15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0.2493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0.9988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5081054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10.3328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6.2790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1.65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0.1011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0.9582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92403188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0.8938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5.3124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0.17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0.8665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1.0000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214455199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5.3719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5.1598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0.2988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0.9996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32569619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8.7926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5.6442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1.56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0.1205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0.9741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8681125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4.4781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2.7271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1.64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0.1018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0.9589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33495339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tier1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7.8988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3.5506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253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2.22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0.0270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0.6790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4171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tier3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tier3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3.4206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3.1504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253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1.09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0.2786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0.9994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DengXian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155065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526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835697" y="884467"/>
          <a:ext cx="3240360" cy="132724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217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284">
                <a:tc grid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</a:rPr>
                        <a:t>Testing Global Null Hypothesis: BETA=0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06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Test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Chi-Square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DF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Pr &gt; ChiSq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28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Likelihood Ratio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214.2210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&lt;.0001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28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Score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</a:rPr>
                        <a:t>165.3014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&lt;.0001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284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Wald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47.1322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effectLst/>
                        </a:rPr>
                        <a:t>30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dirty="0">
                          <a:effectLst/>
                        </a:rPr>
                        <a:t>0.0242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0926" marR="2092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292082" y="871687"/>
          <a:ext cx="3456385" cy="4067304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627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2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9471">
                <a:tc grid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Type 3 Analysis of Effects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42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Effect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DF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Wald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Chi-Square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 &gt; ChiSq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Age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0.1857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0.6665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Height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0.3732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0.5412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Overall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0.0036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0.9519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Pass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0.0333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0.8552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Shot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0.0581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0.8095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Pysical_Contact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1.7091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0.1911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Defensive_Prowess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3.6308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0.0567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Speed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0.1723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0.6781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Dribbling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1.5964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0.2064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Current_market_value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21.1988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&lt;.0001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From_Club_Market_Val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1.7131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0.1906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From_League_Market_V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2.9174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0.0876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To_Club_Market_Value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0.0691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0.7927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To_League_Market_Val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0.3977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0.5283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Postion_Type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1.3840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0.7093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Season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3.6065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0.1648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From_Club_Rate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10.6322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0.0139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From_League_Rate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0.8368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0.6581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To_Club_Rate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2.7438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0.4328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To_League_Rate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1.2104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0.5460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Transfer_Period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3.8796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0.0489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0893" marR="30893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846650" y="2303414"/>
            <a:ext cx="50296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51" y="2303416"/>
            <a:ext cx="2635576" cy="263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41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1619672" y="1099542"/>
          <a:ext cx="7272806" cy="32004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154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1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5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5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0020">
                <a:tc gridSpan="7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Analysis of Maximum Likelihood Estimates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Parameter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DF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Estimate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Standard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Error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Wald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Chi-Square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Pr</a:t>
                      </a:r>
                      <a:r>
                        <a:rPr lang="en-US" sz="1050" dirty="0">
                          <a:effectLst/>
                        </a:rPr>
                        <a:t> &gt; </a:t>
                      </a:r>
                      <a:r>
                        <a:rPr lang="en-US" sz="1050" dirty="0" err="1">
                          <a:effectLst/>
                        </a:rPr>
                        <a:t>ChiSq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Intercept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-8.1728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18.5328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0.1945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0.6592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Age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-0.0589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0.1368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0.1857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0.6665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Height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0.0417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0.0683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0.3732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0.5412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Overall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0.0127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0.2103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0.0036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0.9519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Pass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-0.0186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0.1017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0.0333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0.8552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Shot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0.0130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0.0539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0.0581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0.8095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Pysical_Contact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0.0700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0.0536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1.7091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0.1911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Defensive_Prowess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-0.0961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0.0504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3.6308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0.0567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Speed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0.0307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0.0739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0.1723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0.6781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Dribbling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-0.1072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0.0849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1.5964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0.2064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Postion_Type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Back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-1.1223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1.1228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0.9990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0.3175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Postion_Type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Front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-0.8590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1.0863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0.6253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0.4291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Postion_Type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Keeper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-19.6904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630.4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0.0010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0.9751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Postion_Type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Mid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Season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14/15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-0.6988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0.8588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0.6622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0.4158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Season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15/16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0.8942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0.7858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1.2949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0.2551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Season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16/17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.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91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91680" y="1059582"/>
          <a:ext cx="7272806" cy="38404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154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10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15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5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0020">
                <a:tc gridSpan="7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Analysis of Maximum Likelihood Estimates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 hMerge="1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Parameter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DF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Estimate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Standard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Error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Wald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Chi-Square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Pr</a:t>
                      </a:r>
                      <a:r>
                        <a:rPr lang="en-US" sz="1050" dirty="0">
                          <a:effectLst/>
                        </a:rPr>
                        <a:t> &gt; </a:t>
                      </a:r>
                      <a:r>
                        <a:rPr lang="en-US" sz="1050" dirty="0" err="1">
                          <a:effectLst/>
                        </a:rPr>
                        <a:t>ChiSq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From_Club_Rate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4.0778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3.0781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1.7551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0.1852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From_Club_Rate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3.9674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2.1382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3.4428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0.0635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From_Club_Rate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3.7980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1.2540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9.1735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0.0025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From_Club_Rate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From_League_Rate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-1.2067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1.9241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0.3933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0.5306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From_League_Rate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0.0664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1.3132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0.0026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0.9597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From_League_Rate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To_Club_Rate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2.2961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3.1528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0.5304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0.4665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To_Club_Rate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1.5255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2.6320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0.3360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0.5622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To_Club_Rate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-0.4462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2.1259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0.0441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0.8338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To_Club_Rate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To_League_Rate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-1.6829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2.2722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0.5486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0.4589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To_League_Rate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tier2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-0.0136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2.3456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0.9954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To_League_Rate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tier3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Transfer_Period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Summer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-2.3059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1.1707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3.8796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0.0489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Transfer_Period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Winter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.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.</a:t>
                      </a: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Current_market_value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1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0.2777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0.0603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21.1988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&lt;.0001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From_Club_Market_Val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-0.00008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0.000060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1.7131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0.1906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From_League_Market_V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7.752E-6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4.538E-6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2.9174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0.0876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To_Club_Market_Value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0.000011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0.000044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0.0691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0.7927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 err="1">
                          <a:effectLst/>
                        </a:rPr>
                        <a:t>To_League_Market_Val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2.027E-6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3.214E-6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>
                          <a:effectLst/>
                        </a:rPr>
                        <a:t>0.3977</a:t>
                      </a:r>
                      <a:endParaRPr lang="en-US" sz="105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50" dirty="0">
                          <a:effectLst/>
                        </a:rPr>
                        <a:t>0.5283</a:t>
                      </a:r>
                      <a:endParaRPr lang="en-US" sz="105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2518" marR="2518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691680" y="152400"/>
            <a:ext cx="7604720" cy="8844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zh-CN"/>
              <a:t>Binary</a:t>
            </a:r>
            <a:r>
              <a:rPr lang="zh-CN" altLang="en-US"/>
              <a:t> </a:t>
            </a:r>
            <a:r>
              <a:rPr lang="en-US" altLang="zh-CN"/>
              <a:t>Logistic</a:t>
            </a:r>
            <a:r>
              <a:rPr lang="zh-CN" altLang="en-US"/>
              <a:t> </a:t>
            </a:r>
            <a:r>
              <a:rPr lang="en-US" altLang="zh-CN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4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Binary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18852" y="918598"/>
            <a:ext cx="696601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852" y="918598"/>
            <a:ext cx="4644008" cy="348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001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672" y="839548"/>
            <a:ext cx="37256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39549"/>
            <a:ext cx="3399083" cy="24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21753" y="1780885"/>
            <a:ext cx="54893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33" y="1995687"/>
            <a:ext cx="362283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53435"/>
              </p:ext>
            </p:extLst>
          </p:nvPr>
        </p:nvGraphicFramePr>
        <p:xfrm>
          <a:off x="1619672" y="3462226"/>
          <a:ext cx="3763010" cy="117348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10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640">
                <a:tc row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Data Role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TRAIN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VALIDATE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Predicted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Predicted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Target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 rowSpan="2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100.00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.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rowSpan="2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96.52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 rowSpan="2"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3.48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62.50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37.50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82.35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17.65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99092"/>
              </p:ext>
            </p:extLst>
          </p:nvPr>
        </p:nvGraphicFramePr>
        <p:xfrm>
          <a:off x="5104304" y="862407"/>
          <a:ext cx="3954146" cy="77724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10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Selected Model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Model Node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>
                          <a:effectLst/>
                        </a:rPr>
                        <a:t>Model Description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Y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Ensmbl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 err="1">
                          <a:effectLst/>
                        </a:rPr>
                        <a:t>Ensemble_Champion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Reg3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Backwards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Reg2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Forwards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effectLst/>
                        </a:rPr>
                        <a:t>Reg5</a:t>
                      </a:r>
                      <a:endParaRPr lang="en-US" sz="10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effectLst/>
                        </a:rPr>
                        <a:t>Stepwise</a:t>
                      </a:r>
                      <a:endParaRPr lang="en-US" sz="10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38100" marR="3810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29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</a:t>
            </a:r>
            <a:endParaRPr lang="ko-KR" alt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0"/>
          </p:nvPr>
        </p:nvSpPr>
        <p:spPr>
          <a:xfrm>
            <a:off x="1763688" y="884466"/>
            <a:ext cx="6912768" cy="3600400"/>
          </a:xfrm>
        </p:spPr>
        <p:txBody>
          <a:bodyPr/>
          <a:lstStyle/>
          <a:p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Dependent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Variable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：</a:t>
            </a:r>
            <a:endParaRPr lang="en-US" altLang="zh-CN" sz="16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Fee</a:t>
            </a:r>
          </a:p>
          <a:p>
            <a:endParaRPr lang="en-US" altLang="zh-CN" sz="1600" b="1" dirty="0">
              <a:latin typeface="Arial" pitchFamily="34" charset="0"/>
              <a:cs typeface="Arial" pitchFamily="34" charset="0"/>
            </a:endParaRPr>
          </a:p>
          <a:p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Independent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Variable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：</a:t>
            </a:r>
            <a:endParaRPr lang="en-US" altLang="zh-CN" sz="16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Player,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Position,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Position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Summary,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From(Club),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From(League),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Club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Rate,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League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Rate,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to(Club),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to(League),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Transfer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Period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1600" b="1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Age,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Height,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Overall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rating,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Pass,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Shot,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Physical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Contact,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Defensive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Prowess,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Speed,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Dribbling,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Current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Market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Value,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Club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Market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Value(Mill),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League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Market</a:t>
            </a:r>
            <a:r>
              <a:rPr lang="zh-CN" altLang="en-US" sz="1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b="1" dirty="0">
                <a:latin typeface="Arial" pitchFamily="34" charset="0"/>
                <a:cs typeface="Arial" pitchFamily="34" charset="0"/>
              </a:rPr>
              <a:t>Value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3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website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http://playertransferfee.weebly.com/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267744" y="3166577"/>
            <a:ext cx="662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https://analytics.google.com/analytics/web/#report/defaultid/a88363400w131237401p135126201/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2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RPM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763688" y="1664245"/>
            <a:ext cx="7139136" cy="2995737"/>
          </a:xfrm>
        </p:spPr>
        <p:txBody>
          <a:bodyPr/>
          <a:lstStyle/>
          <a:p>
            <a:r>
              <a:rPr lang="en-US" sz="1600" b="1" dirty="0"/>
              <a:t>The value of club that players transfer to really matters in the transferring market.</a:t>
            </a:r>
          </a:p>
          <a:p>
            <a:endParaRPr lang="en-US" sz="1600" b="1" dirty="0"/>
          </a:p>
          <a:p>
            <a:r>
              <a:rPr lang="en-US" sz="1600" b="1" dirty="0"/>
              <a:t>What’s more, the overall ability of players is the second important variables here.</a:t>
            </a:r>
          </a:p>
          <a:p>
            <a:endParaRPr lang="en-US" sz="1600" b="1" dirty="0"/>
          </a:p>
          <a:p>
            <a:r>
              <a:rPr lang="en-US" sz="1600" b="1" dirty="0"/>
              <a:t>The value of club that players transfer from also plays an important role. </a:t>
            </a:r>
          </a:p>
          <a:p>
            <a:endParaRPr lang="en-US" sz="1600" b="1" dirty="0"/>
          </a:p>
          <a:p>
            <a:r>
              <a:rPr lang="en-US" sz="1600" b="1" dirty="0"/>
              <a:t>These three variables really make sense when we compare our results with reality.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0"/>
            <a:ext cx="4200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88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Anova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999585" y="1551330"/>
            <a:ext cx="6912768" cy="2995737"/>
          </a:xfrm>
        </p:spPr>
        <p:txBody>
          <a:bodyPr/>
          <a:lstStyle/>
          <a:p>
            <a:r>
              <a:rPr lang="en-US" b="1" dirty="0"/>
              <a:t>Divided by position on court:</a:t>
            </a:r>
          </a:p>
          <a:p>
            <a:r>
              <a:rPr lang="en-US" b="1" dirty="0"/>
              <a:t>The transfer fee: Keeper &lt; Back &lt; Mid/Front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Some interesting result:</a:t>
            </a:r>
          </a:p>
          <a:p>
            <a:r>
              <a:rPr lang="en-US" b="1" dirty="0"/>
              <a:t>Front players from tier 3 clubs always need higher transferring fee than back player from tier 2 clubs.</a:t>
            </a:r>
          </a:p>
          <a:p>
            <a:r>
              <a:rPr lang="en-US" b="1" dirty="0"/>
              <a:t>Mid players from tier 3 clubs need higher transferring fee than back players from tier2 clubs.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619672" y="4090735"/>
            <a:ext cx="7272808" cy="145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619672" y="4371950"/>
            <a:ext cx="7272808" cy="15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533" y="2073263"/>
            <a:ext cx="59531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4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699542"/>
            <a:ext cx="7524327" cy="39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Descriptive</a:t>
            </a:r>
            <a:r>
              <a:rPr lang="zh-CN" altLang="en-US" dirty="0"/>
              <a:t> </a:t>
            </a:r>
            <a:r>
              <a:rPr lang="en-US" altLang="zh-CN" dirty="0"/>
              <a:t>Statistic</a:t>
            </a:r>
            <a:endParaRPr lang="en-US" dirty="0"/>
          </a:p>
        </p:txBody>
      </p:sp>
      <p:graphicFrame>
        <p:nvGraphicFramePr>
          <p:cNvPr id="5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82746"/>
              </p:ext>
            </p:extLst>
          </p:nvPr>
        </p:nvGraphicFramePr>
        <p:xfrm>
          <a:off x="1835696" y="2139702"/>
          <a:ext cx="6472128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55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dirty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21.274354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dirty="0"/>
                        <a:t>Std Dev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13.956945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dirty="0"/>
                        <a:t>Std Err 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0.8139856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dirty="0"/>
                        <a:t>Upper 95% 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22.876353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dirty="0"/>
                        <a:t>Lower 95% 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19.672354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dirty="0"/>
                        <a:t>294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35696" y="1563638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Dependent</a:t>
            </a:r>
            <a:r>
              <a:rPr lang="zh-CN" altLang="en-US" b="1" dirty="0"/>
              <a:t> </a:t>
            </a:r>
            <a:r>
              <a:rPr lang="en-US" altLang="zh-CN" b="1" dirty="0"/>
              <a:t>Variable</a:t>
            </a:r>
            <a:r>
              <a:rPr lang="zh-CN" altLang="en-US" b="1" dirty="0"/>
              <a:t> </a:t>
            </a:r>
            <a:r>
              <a:rPr lang="en-US" altLang="zh-CN" b="1" dirty="0"/>
              <a:t>(Million)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72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21" y="884466"/>
            <a:ext cx="7273230" cy="42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Transfer Fee by 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1616"/>
            <a:ext cx="6757147" cy="42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Average</a:t>
            </a:r>
            <a:r>
              <a:rPr lang="zh-CN" altLang="en-US" sz="3200" dirty="0"/>
              <a:t> </a:t>
            </a:r>
            <a:r>
              <a:rPr lang="en-US" altLang="zh-CN" sz="3200" dirty="0"/>
              <a:t>Transfer</a:t>
            </a:r>
            <a:r>
              <a:rPr lang="zh-CN" altLang="en-US" sz="3200" dirty="0"/>
              <a:t> </a:t>
            </a:r>
            <a:r>
              <a:rPr lang="en-US" altLang="zh-CN" sz="3200" dirty="0"/>
              <a:t>Fee</a:t>
            </a:r>
            <a:r>
              <a:rPr lang="zh-CN" altLang="en-US" sz="3200" dirty="0"/>
              <a:t> </a:t>
            </a:r>
            <a:r>
              <a:rPr lang="en-US" altLang="zh-CN" sz="3200" dirty="0"/>
              <a:t>by</a:t>
            </a:r>
            <a:r>
              <a:rPr lang="zh-CN" altLang="en-US" sz="3200" dirty="0"/>
              <a:t> </a:t>
            </a:r>
            <a:r>
              <a:rPr lang="en-US" altLang="zh-CN" sz="3200" dirty="0"/>
              <a:t>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075806"/>
            <a:ext cx="6975993" cy="20685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55" y="884466"/>
            <a:ext cx="7701543" cy="18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4183</Words>
  <Application>Microsoft Office PowerPoint</Application>
  <PresentationFormat>On-screen Show (16:9)</PresentationFormat>
  <Paragraphs>2981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Apple Chancery</vt:lpstr>
      <vt:lpstr>Chaparral Pro Light</vt:lpstr>
      <vt:lpstr>맑은 고딕</vt:lpstr>
      <vt:lpstr>宋体</vt:lpstr>
      <vt:lpstr>DengXian</vt:lpstr>
      <vt:lpstr>Arial</vt:lpstr>
      <vt:lpstr>Calibri</vt:lpstr>
      <vt:lpstr>Mangal</vt:lpstr>
      <vt:lpstr>Times</vt:lpstr>
      <vt:lpstr>Times New Roman</vt:lpstr>
      <vt:lpstr>Office Theme</vt:lpstr>
      <vt:lpstr>Custom Design</vt:lpstr>
      <vt:lpstr>PowerPoint Presentation</vt:lpstr>
      <vt:lpstr>Business Goal</vt:lpstr>
      <vt:lpstr>Data Collection</vt:lpstr>
      <vt:lpstr>Variable</vt:lpstr>
      <vt:lpstr>Dataset</vt:lpstr>
      <vt:lpstr>Descriptive Statistic</vt:lpstr>
      <vt:lpstr>Age Distribution</vt:lpstr>
      <vt:lpstr>Average Transfer Fee by Age</vt:lpstr>
      <vt:lpstr>Average Transfer Fee by Position</vt:lpstr>
      <vt:lpstr>Actual Transfer fee vs. Current Players’ Market Value</vt:lpstr>
      <vt:lpstr>Top 20 Club</vt:lpstr>
      <vt:lpstr>League Activity</vt:lpstr>
      <vt:lpstr>PowerPoint Presentation</vt:lpstr>
      <vt:lpstr>Our website dashboard</vt:lpstr>
      <vt:lpstr>Correlation Results</vt:lpstr>
      <vt:lpstr>Linear Regression</vt:lpstr>
      <vt:lpstr>Linear Regression</vt:lpstr>
      <vt:lpstr>Linear Regression</vt:lpstr>
      <vt:lpstr>ANOVA</vt:lpstr>
      <vt:lpstr>ANOVA</vt:lpstr>
      <vt:lpstr>ANOVA</vt:lpstr>
      <vt:lpstr>ANOVA</vt:lpstr>
      <vt:lpstr>ANOVA - Cross</vt:lpstr>
      <vt:lpstr>ANOVA - Cross</vt:lpstr>
      <vt:lpstr>ANOVA - Cross</vt:lpstr>
      <vt:lpstr>ANOVA - Cross</vt:lpstr>
      <vt:lpstr>ANOVA - Cross</vt:lpstr>
      <vt:lpstr>PowerPoint Presentation</vt:lpstr>
      <vt:lpstr>PowerPoint Presentation</vt:lpstr>
      <vt:lpstr>ANOVA - Cross</vt:lpstr>
      <vt:lpstr>PowerPoint Presentation</vt:lpstr>
      <vt:lpstr>PowerPoint Presentation</vt:lpstr>
      <vt:lpstr>PowerPoint Presentation</vt:lpstr>
      <vt:lpstr>PowerPoint Presentation</vt:lpstr>
      <vt:lpstr>Binary Logistic Regression</vt:lpstr>
      <vt:lpstr>Binary Logistic Regression</vt:lpstr>
      <vt:lpstr>PowerPoint Presentation</vt:lpstr>
      <vt:lpstr>Binary Logistic Regression</vt:lpstr>
      <vt:lpstr>RPM</vt:lpstr>
      <vt:lpstr>Our website dashboard</vt:lpstr>
      <vt:lpstr>Conclusion</vt:lpstr>
      <vt:lpstr>Conclusion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dell</cp:lastModifiedBy>
  <cp:revision>76</cp:revision>
  <dcterms:created xsi:type="dcterms:W3CDTF">2014-04-01T16:27:38Z</dcterms:created>
  <dcterms:modified xsi:type="dcterms:W3CDTF">2016-12-01T20:48:27Z</dcterms:modified>
</cp:coreProperties>
</file>